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Lst>
  <p:notesMasterIdLst>
    <p:notesMasterId r:id="rId8"/>
  </p:notesMasterIdLst>
  <p:handoutMasterIdLst>
    <p:handoutMasterId r:id="rId9"/>
  </p:handoutMasterIdLst>
  <p:sldIdLst>
    <p:sldId id="261" r:id="rId2"/>
    <p:sldId id="262" r:id="rId3"/>
    <p:sldId id="258" r:id="rId4"/>
    <p:sldId id="264" r:id="rId5"/>
    <p:sldId id="260" r:id="rId6"/>
    <p:sldId id="265" r:id="rId7"/>
  </p:sldIdLst>
  <p:sldSz cx="12188825" cy="6858000"/>
  <p:notesSz cx="6797675" cy="9926638"/>
  <p:embeddedFontLst>
    <p:embeddedFont>
      <p:font typeface="AU Passata" panose="020B0503030502030804" pitchFamily="34" charset="0"/>
      <p:regular r:id="rId10"/>
      <p:bold r:id="rId11"/>
    </p:embeddedFont>
    <p:embeddedFont>
      <p:font typeface="AU Passata Light" panose="020B0303030902030804" pitchFamily="34" charset="0"/>
      <p:regular r:id="rId12"/>
      <p:bold r:id="rId13"/>
    </p:embeddedFont>
    <p:embeddedFont>
      <p:font typeface="AU Peto" panose="040C0B07020602020301" pitchFamily="82" charset="0"/>
      <p:regular r:id="rId14"/>
      <p:bold r:id="rId15"/>
    </p:embeddedFont>
    <p:embeddedFont>
      <p:font typeface="Calibri" panose="020F0502020204030204" pitchFamily="34" charset="0"/>
      <p:regular r:id="rId16"/>
      <p:bold r:id="rId17"/>
      <p:italic r:id="rId18"/>
      <p:boldItalic r:id="rId19"/>
    </p:embeddedFont>
    <p:embeddedFont>
      <p:font typeface="Georgia" panose="02040502050405020303" pitchFamily="18" charset="0"/>
      <p:regular r:id="rId20"/>
      <p:bold r:id="rId21"/>
      <p:italic r:id="rId22"/>
      <p:boldItalic r:id="rId23"/>
    </p:embeddedFont>
    <p:embeddedFont>
      <p:font typeface="Wingdings 3" panose="05040102010807070707" pitchFamily="18" charset="2"/>
      <p:regular r:id="rId24"/>
    </p:embeddedFont>
  </p:embeddedFontLst>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3B"/>
    <a:srgbClr val="00254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60FEF-8BBC-4F36-8F58-19713BB43E69}" v="269" dt="2022-05-17T09:30:27.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11" autoAdjust="0"/>
    <p:restoredTop sz="79815" autoAdjust="0"/>
  </p:normalViewPr>
  <p:slideViewPr>
    <p:cSldViewPr snapToObjects="1" showGuides="1">
      <p:cViewPr>
        <p:scale>
          <a:sx n="100" d="100"/>
          <a:sy n="100" d="100"/>
        </p:scale>
        <p:origin x="1572" y="16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7" d="100"/>
          <a:sy n="87" d="100"/>
        </p:scale>
        <p:origin x="37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a:t>
            </a:fld>
            <a:endParaRPr lang="en-GB" dirty="0"/>
          </a:p>
        </p:txBody>
      </p:sp>
    </p:spTree>
    <p:extLst>
      <p:ext uri="{BB962C8B-B14F-4D97-AF65-F5344CB8AC3E}">
        <p14:creationId xmlns:p14="http://schemas.microsoft.com/office/powerpoint/2010/main" val="2432168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Green) </a:t>
            </a:r>
            <a:r>
              <a:rPr lang="en-US" dirty="0">
                <a:sym typeface="Wingdings" panose="05000000000000000000" pitchFamily="2" charset="2"/>
              </a:rPr>
              <a:t> positive association between corresponding columns and rows</a:t>
            </a:r>
          </a:p>
          <a:p>
            <a:r>
              <a:rPr lang="en-US" dirty="0">
                <a:sym typeface="Wingdings" panose="05000000000000000000" pitchFamily="2" charset="2"/>
              </a:rPr>
              <a:t>(- Red)  negative association between corresponding columns and rows.</a:t>
            </a:r>
            <a:endParaRPr lang="da-DK" dirty="0"/>
          </a:p>
          <a:p>
            <a:endParaRPr lang="da-DK" dirty="0"/>
          </a:p>
          <a:p>
            <a:endParaRPr lang="da-DK"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Changes from cropland to wetland and cropland to forest coincided with statistically significant (p≤0.05) negative NDVI, and positive NDVI trends, respectively. Changes from grasslands to permanent wetlands corresponded with statistically significant negative NDVI trends. </a:t>
            </a:r>
            <a:endParaRPr lang="da-DK" dirty="0"/>
          </a:p>
          <a:p>
            <a:endParaRPr lang="da-DK"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4</a:t>
            </a:fld>
            <a:endParaRPr lang="en-GB" dirty="0"/>
          </a:p>
        </p:txBody>
      </p:sp>
    </p:spTree>
    <p:extLst>
      <p:ext uri="{BB962C8B-B14F-4D97-AF65-F5344CB8AC3E}">
        <p14:creationId xmlns:p14="http://schemas.microsoft.com/office/powerpoint/2010/main" val="408248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a:t>
            </a:fld>
            <a:endParaRPr lang="en-GB" dirty="0"/>
          </a:p>
        </p:txBody>
      </p:sp>
    </p:spTree>
    <p:extLst>
      <p:ext uri="{BB962C8B-B14F-4D97-AF65-F5344CB8AC3E}">
        <p14:creationId xmlns:p14="http://schemas.microsoft.com/office/powerpoint/2010/main" val="313124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33"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Agroecology</a:t>
            </a:r>
          </a:p>
        </p:txBody>
      </p:sp>
      <p:sp>
        <p:nvSpPr>
          <p:cNvPr id="34"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24 May 2022</a:t>
            </a:r>
          </a:p>
        </p:txBody>
      </p:sp>
      <p:sp>
        <p:nvSpPr>
          <p:cNvPr id="36"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PhD Student</a:t>
            </a:r>
          </a:p>
        </p:txBody>
      </p:sp>
      <p:sp>
        <p:nvSpPr>
          <p:cNvPr id="35"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bg1"/>
                </a:solidFill>
                <a:latin typeface="+mn-lt"/>
              </a:rPr>
              <a:t>EGU General Assembly 2022</a:t>
            </a:r>
          </a:p>
        </p:txBody>
      </p:sp>
      <p:sp>
        <p:nvSpPr>
          <p:cNvPr id="37"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Sebastian Gutierrez</a:t>
            </a: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354753880" name="SecondaryLogo"/>
          <p:cNvPicPr>
            <a:picLocks noChangeAspect="1"/>
          </p:cNvPicPr>
          <p:nvPr/>
        </p:nvPicPr>
        <p:blipFill>
          <a:blip r:embed="rId4"/>
          <a:stretch>
            <a:fillRect/>
          </a:stretch>
        </p:blipFill>
        <p:spPr>
          <a:xfrm>
            <a:off x="10206000" y="5997600"/>
            <a:ext cx="1658237"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16/05/2022</a:t>
            </a:fld>
            <a:r>
              <a:rPr lang="en-GB" dirty="0"/>
              <a:t>24/05/2022</a:t>
            </a:r>
          </a:p>
        </p:txBody>
      </p:sp>
      <p:sp>
        <p:nvSpPr>
          <p:cNvPr id="3" name="Footer Placeholder 2" hidden="1"/>
          <p:cNvSpPr>
            <a:spLocks noGrp="1"/>
          </p:cNvSpPr>
          <p:nvPr>
            <p:ph type="ftr" sz="quarter" idx="11"/>
          </p:nvPr>
        </p:nvSpPr>
        <p:spPr/>
        <p:txBody>
          <a:bodyPr/>
          <a:lstStyle/>
          <a:p>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16/05/2022</a:t>
            </a:fld>
            <a:r>
              <a:rPr lang="en-GB" dirty="0"/>
              <a:t>24/05/2022</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en-GB" dirty="0"/>
              <a:t>Click here and add image via Templafy Image Library</a:t>
            </a:r>
            <a:endParaRPr lang="en-GB"/>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16/05/2022</a:t>
            </a:fld>
            <a:r>
              <a:rPr lang="en-GB" dirty="0"/>
              <a:t>24/05/2022</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16/05/2022</a:t>
            </a:fld>
            <a:r>
              <a:rPr lang="en-GB" dirty="0"/>
              <a:t>24/05/2022</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5349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16/05/2022</a:t>
            </a:fld>
            <a:r>
              <a:rPr lang="en-GB" dirty="0"/>
              <a:t>24/05/2022</a:t>
            </a:r>
          </a:p>
        </p:txBody>
      </p:sp>
      <p:sp>
        <p:nvSpPr>
          <p:cNvPr id="8" name="Footer Placeholder 7" hidden="1"/>
          <p:cNvSpPr>
            <a:spLocks noGrp="1"/>
          </p:cNvSpPr>
          <p:nvPr>
            <p:ph type="ftr" sz="quarter" idx="14"/>
          </p:nvPr>
        </p:nvSpPr>
        <p:spPr/>
        <p:txBody>
          <a:bodyPr/>
          <a:lstStyle/>
          <a:p>
            <a:endParaRPr lang="en-GB"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dirty="0"/>
              <a:t>Click to add Quote text, for next level ENTER and TAB</a:t>
            </a:r>
            <a:endParaRPr lang="en-GB"/>
          </a:p>
          <a:p>
            <a:pPr lvl="1"/>
            <a:r>
              <a:rPr lang="en-GB" dirty="0"/>
              <a:t>Second level</a:t>
            </a:r>
            <a:endParaRPr lang="en-GB"/>
          </a:p>
          <a:p>
            <a:pPr lvl="2"/>
            <a:endParaRPr lang="en-GB" dirty="0"/>
          </a:p>
        </p:txBody>
      </p:sp>
    </p:spTree>
    <p:extLst>
      <p:ext uri="{BB962C8B-B14F-4D97-AF65-F5344CB8AC3E}">
        <p14:creationId xmlns:p14="http://schemas.microsoft.com/office/powerpoint/2010/main" val="179614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en-GB" dirty="0"/>
              <a:t>Click to edit Master title style</a:t>
            </a:r>
            <a:endParaRPr lang="en-GB"/>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dirty="0"/>
              <a:t>Click to add Quote text, for next level ENTER and TAB</a:t>
            </a:r>
            <a:endParaRPr lang="en-GB"/>
          </a:p>
          <a:p>
            <a:pPr lvl="1"/>
            <a:r>
              <a:rPr lang="en-GB" dirty="0"/>
              <a:t>Second level</a:t>
            </a:r>
            <a:endParaRPr lang="en-GB"/>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16/05/2022</a:t>
            </a:fld>
            <a:r>
              <a:rPr lang="en-GB" dirty="0"/>
              <a:t>24/05/2022</a:t>
            </a:r>
          </a:p>
        </p:txBody>
      </p:sp>
      <p:sp>
        <p:nvSpPr>
          <p:cNvPr id="10" name="Footer Placeholder 9"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495154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16/05/2022</a:t>
            </a:fld>
            <a:r>
              <a:rPr lang="en-GB" dirty="0"/>
              <a:t>24/05/2022</a:t>
            </a:r>
          </a:p>
        </p:txBody>
      </p:sp>
      <p:sp>
        <p:nvSpPr>
          <p:cNvPr id="7" name="Footer Placeholder 6"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7815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16/05/2022</a:t>
            </a:fld>
            <a:r>
              <a:rPr lang="en-GB" dirty="0"/>
              <a:t>24/05/2022</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16/05/2022</a:t>
            </a:fld>
            <a:r>
              <a:rPr lang="en-GB" dirty="0"/>
              <a:t>24/05/2022</a:t>
            </a:r>
          </a:p>
        </p:txBody>
      </p:sp>
      <p:sp>
        <p:nvSpPr>
          <p:cNvPr id="4" name="Footer Placeholder 3" hidden="1"/>
          <p:cNvSpPr>
            <a:spLocks noGrp="1"/>
          </p:cNvSpPr>
          <p:nvPr>
            <p:ph type="ftr" sz="quarter" idx="11"/>
          </p:nvPr>
        </p:nvSpPr>
        <p:spPr/>
        <p:txBody>
          <a:bodyPr/>
          <a:lstStyle/>
          <a:p>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en-GB" smtClean="0"/>
              <a:pPr/>
              <a:t>16/05/2022</a:t>
            </a:fld>
            <a:r>
              <a:rPr lang="en-GB" dirty="0"/>
              <a:t>24/05/2022</a:t>
            </a:r>
          </a:p>
        </p:txBody>
      </p:sp>
      <p:sp>
        <p:nvSpPr>
          <p:cNvPr id="7" name="Footer Placeholder 6" hidden="1"/>
          <p:cNvSpPr>
            <a:spLocks noGrp="1"/>
          </p:cNvSpPr>
          <p:nvPr>
            <p:ph type="ftr" sz="quarter" idx="11"/>
          </p:nvPr>
        </p:nvSpPr>
        <p:spPr/>
        <p:txBody>
          <a:bodyPr/>
          <a:lstStyle/>
          <a:p>
            <a:endParaRPr lang="en-GB"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379744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a:solidFill>
                  <a:schemeClr val="accent6"/>
                </a:solidFill>
                <a:latin typeface="AU Peto" panose="040C0B07020602020301" pitchFamily="82" charset="0"/>
              </a:rPr>
              <a:t>Aarhus</a:t>
            </a:r>
            <a:endParaRPr lang="en-GB"/>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err="1">
                <a:solidFill>
                  <a:schemeClr val="bg1"/>
                </a:solidFill>
                <a:latin typeface="AU Peto" panose="040C0B07020602020301" pitchFamily="82" charset="0"/>
              </a:rPr>
              <a:t>uni</a:t>
            </a:r>
            <a:endParaRPr lang="en-GB"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en-GB" sz="10000" kern="0" dirty="0" err="1">
                <a:solidFill>
                  <a:schemeClr val="bg1"/>
                </a:solidFill>
                <a:latin typeface="AU Peto" panose="040C0B07020602020301" pitchFamily="82" charset="0"/>
              </a:rPr>
              <a:t>versiet</a:t>
            </a:r>
            <a:endParaRPr lang="en-GB"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16/05/2022</a:t>
            </a:fld>
            <a:r>
              <a:rPr lang="en-GB" dirty="0"/>
              <a:t>24/05/2022</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92624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19" name="White Top Rectangle"/>
          <p:cNvSpPr>
            <a:spLocks noChangeArrowheads="1"/>
          </p:cNvSpPr>
          <p:nvPr userDrawn="1"/>
        </p:nvSpPr>
        <p:spPr bwMode="auto">
          <a:xfrm>
            <a:off x="985838" y="3443622"/>
            <a:ext cx="648000" cy="46800"/>
          </a:xfrm>
          <a:prstGeom prst="rect">
            <a:avLst/>
          </a:prstGeom>
          <a:solidFill>
            <a:schemeClr val="bg1"/>
          </a:solidFill>
          <a:ln w="9525">
            <a:noFill/>
            <a:miter lim="800000"/>
            <a:headEnd/>
            <a:tailEnd/>
          </a:ln>
          <a:effectLst/>
        </p:spPr>
        <p:txBody>
          <a:bodyPr wrap="none" anchor="ctr"/>
          <a:lstStyle/>
          <a:p>
            <a:pPr>
              <a:defRPr/>
            </a:pPr>
            <a:endParaRPr lang="en-GB" sz="4799" dirty="0"/>
          </a:p>
        </p:txBody>
      </p:sp>
      <p:sp>
        <p:nvSpPr>
          <p:cNvPr id="34819" name="Title 1"/>
          <p:cNvSpPr>
            <a:spLocks noGrp="1" noChangeArrowheads="1"/>
          </p:cNvSpPr>
          <p:nvPr>
            <p:ph type="ctrTitle"/>
          </p:nvPr>
        </p:nvSpPr>
        <p:spPr>
          <a:xfrm>
            <a:off x="981844" y="1520315"/>
            <a:ext cx="9543307"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4" name="Text Placeholder 3"/>
          <p:cNvSpPr>
            <a:spLocks noGrp="1"/>
          </p:cNvSpPr>
          <p:nvPr>
            <p:ph type="body" sz="quarter" idx="11"/>
          </p:nvPr>
        </p:nvSpPr>
        <p:spPr>
          <a:xfrm>
            <a:off x="985838" y="3715431"/>
            <a:ext cx="7161212"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endParaRPr lang="en-GB"/>
          </a:p>
        </p:txBody>
      </p:sp>
      <p:sp>
        <p:nvSpPr>
          <p:cNvPr id="22" name="TextBox 21"/>
          <p:cNvSpPr txBox="1"/>
          <p:nvPr userDrawn="1"/>
        </p:nvSpPr>
        <p:spPr>
          <a:xfrm>
            <a:off x="-2160355" y="2132856"/>
            <a:ext cx="2012649" cy="738664"/>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bold</a:t>
            </a:r>
            <a:endParaRPr lang="en-GB" sz="4799" dirty="0"/>
          </a:p>
        </p:txBody>
      </p:sp>
      <p:sp>
        <p:nvSpPr>
          <p:cNvPr id="38"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Agroecology</a:t>
            </a:r>
          </a:p>
        </p:txBody>
      </p:sp>
      <p:sp>
        <p:nvSpPr>
          <p:cNvPr id="43"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39"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24 May 2022</a:t>
            </a:r>
          </a:p>
        </p:txBody>
      </p:sp>
      <p:sp>
        <p:nvSpPr>
          <p:cNvPr id="41"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PhD Student</a:t>
            </a:r>
          </a:p>
        </p:txBody>
      </p:sp>
      <p:sp>
        <p:nvSpPr>
          <p:cNvPr id="40"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bg1"/>
                </a:solidFill>
                <a:latin typeface="+mn-lt"/>
              </a:rPr>
              <a:t>EGU General Assembly 2022</a:t>
            </a:r>
          </a:p>
        </p:txBody>
      </p:sp>
      <p:sp>
        <p:nvSpPr>
          <p:cNvPr id="42"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Sebastian Gutierrez</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stre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724487582" name="SecondaryLogo"/>
          <p:cNvPicPr>
            <a:picLocks noChangeAspect="1"/>
          </p:cNvPicPr>
          <p:nvPr/>
        </p:nvPicPr>
        <p:blipFill>
          <a:blip r:embed="rId4"/>
          <a:stretch>
            <a:fillRect/>
          </a:stretch>
        </p:blipFill>
        <p:spPr>
          <a:xfrm>
            <a:off x="10206000" y="5997600"/>
            <a:ext cx="1658237" cy="558000"/>
          </a:xfrm>
          <a:prstGeom prst="rect">
            <a:avLst/>
          </a:prstGeom>
        </p:spPr>
      </p:pic>
      <p:sp>
        <p:nvSpPr>
          <p:cNvPr id="5" name="Slide Number Placeholder 4"/>
          <p:cNvSpPr>
            <a:spLocks noGrp="1"/>
          </p:cNvSpPr>
          <p:nvPr>
            <p:ph type="sldNum" sz="quarter" idx="14"/>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2"/>
          </p:nvPr>
        </p:nvSpPr>
        <p:spPr/>
        <p:txBody>
          <a:bodyPr/>
          <a:lstStyle/>
          <a:p>
            <a:fld id="{78417F83-4CBA-48F2-BAD0-783AE3701E32}" type="datetimeFigureOut">
              <a:rPr lang="en-GB" smtClean="0"/>
              <a:pPr/>
              <a:t>16/05/2022</a:t>
            </a:fld>
            <a:r>
              <a:rPr lang="en-GB" dirty="0"/>
              <a:t>24/05/2022</a:t>
            </a:r>
          </a:p>
        </p:txBody>
      </p:sp>
      <p:sp>
        <p:nvSpPr>
          <p:cNvPr id="3" name="Footer Placeholder 2"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127008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4000" b="0" i="0" u="none" strike="noStrike" cap="all" normalizeH="0" baseline="0" noProof="1">
                <a:ln>
                  <a:noFill/>
                </a:ln>
                <a:solidFill>
                  <a:schemeClr val="bg1"/>
                </a:solidFill>
                <a:effectLst/>
                <a:latin typeface="AU Passata" pitchFamily="34" charset="0"/>
              </a:rPr>
              <a:t>Aarhus
University</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16/05/2022</a:t>
            </a:fld>
            <a:r>
              <a:rPr lang="en-GB" dirty="0"/>
              <a:t>24/05/2022</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412889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4" name="TextBox 13"/>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Agroecology</a:t>
            </a:r>
          </a:p>
        </p:txBody>
      </p:sp>
      <p:sp>
        <p:nvSpPr>
          <p:cNvPr id="30"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26"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24 May 2022</a:t>
            </a: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PhD Student</a:t>
            </a:r>
          </a:p>
        </p:txBody>
      </p:sp>
      <p:sp>
        <p:nvSpPr>
          <p:cNvPr id="27"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bg1"/>
                </a:solidFill>
                <a:latin typeface="+mn-lt"/>
              </a:rPr>
              <a:t>EGU General Assembly 2022</a:t>
            </a:r>
          </a:p>
        </p:txBody>
      </p:sp>
      <p:sp>
        <p:nvSpPr>
          <p:cNvPr id="29"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Sebastian Gutierrez</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970561314" name="SecondaryLogo"/>
          <p:cNvPicPr>
            <a:picLocks noChangeAspect="1"/>
          </p:cNvPicPr>
          <p:nvPr/>
        </p:nvPicPr>
        <p:blipFill>
          <a:blip r:embed="rId4"/>
          <a:stretch>
            <a:fillRect/>
          </a:stretch>
        </p:blipFill>
        <p:spPr>
          <a:xfrm>
            <a:off x="10206000" y="5997600"/>
            <a:ext cx="1658237" cy="558000"/>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16/05/2022</a:t>
            </a:fld>
            <a:r>
              <a:rPr lang="en-GB" dirty="0"/>
              <a:t>24/05/2022</a:t>
            </a:r>
          </a:p>
        </p:txBody>
      </p:sp>
      <p:sp>
        <p:nvSpPr>
          <p:cNvPr id="3" name="Footer Placeholder 2"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073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a:p>
          <a:p>
            <a:pPr algn="r">
              <a:lnSpc>
                <a:spcPct val="100000"/>
              </a:lnSpc>
            </a:pPr>
            <a:r>
              <a:rPr lang="en-GB" sz="1000" baseline="0" noProof="1">
                <a:solidFill>
                  <a:schemeClr val="tx1">
                    <a:lumMod val="75000"/>
                    <a:lumOff val="25000"/>
                  </a:schemeClr>
                </a:solidFill>
              </a:rPr>
              <a:t>ændr 2. linje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16/05/2022</a:t>
            </a:fld>
            <a:r>
              <a:rPr lang="en-GB" dirty="0"/>
              <a:t>24/05/2022</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13" y="228627"/>
            <a:ext cx="1155600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16/05/2022</a:t>
            </a:fld>
            <a:r>
              <a:rPr lang="en-GB" dirty="0"/>
              <a:t>24/05/2022</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en-GB" dirty="0"/>
              <a:t>Insert title</a:t>
            </a:r>
            <a:endParaRPr lang="en-GB"/>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16/05/2022</a:t>
            </a:fld>
            <a:r>
              <a:rPr lang="en-GB" dirty="0"/>
              <a:t>24/05/2022</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en-GB" dirty="0"/>
              <a:t>Click to edit Master title style</a:t>
            </a:r>
            <a:endParaRPr lang="en-GB"/>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r>
              <a:rPr lang="en-GB" dirty="0"/>
              <a:t>6</a:t>
            </a:r>
            <a:endParaRPr lang="en-GB"/>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16/05/2022</a:t>
            </a:fld>
            <a:r>
              <a:rPr lang="en-GB" dirty="0"/>
              <a:t>24/05/2022</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16/05/2022</a:t>
            </a:fld>
            <a:r>
              <a:rPr lang="en-GB" dirty="0"/>
              <a:t>24/05/2022</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30776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3"/>
          </p:nvPr>
        </p:nvSpPr>
        <p:spPr/>
        <p:txBody>
          <a:bodyPr/>
          <a:lstStyle/>
          <a:p>
            <a:fld id="{78417F83-4CBA-48F2-BAD0-783AE3701E32}" type="datetimeFigureOut">
              <a:rPr lang="en-GB" smtClean="0"/>
              <a:pPr/>
              <a:t>16/05/2022</a:t>
            </a:fld>
            <a:r>
              <a:rPr lang="en-GB" dirty="0"/>
              <a:t>24/05/2022</a:t>
            </a:r>
          </a:p>
        </p:txBody>
      </p:sp>
      <p:sp>
        <p:nvSpPr>
          <p:cNvPr id="8" name="Footer Placeholder 7"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dirty="0"/>
              <a:t>Click to edit Master title style</a:t>
            </a:r>
            <a:endParaRPr lang="en-GB"/>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a:p>
            <a:pPr lvl="5"/>
            <a:r>
              <a:rPr lang="en-GB" noProof="0" dirty="0"/>
              <a:t>6 level</a:t>
            </a:r>
            <a:endParaRPr lang="en-GB"/>
          </a:p>
          <a:p>
            <a:pPr lvl="6"/>
            <a:r>
              <a:rPr lang="en-GB" noProof="0" dirty="0"/>
              <a:t>7 level</a:t>
            </a:r>
            <a:endParaRPr lang="en-GB"/>
          </a:p>
          <a:p>
            <a:pPr lvl="7"/>
            <a:r>
              <a:rPr lang="en-GB" noProof="0" dirty="0"/>
              <a:t>8 level</a:t>
            </a:r>
            <a:endParaRPr lang="en-GB"/>
          </a:p>
          <a:p>
            <a:pPr lvl="8"/>
            <a:r>
              <a:rPr lang="en-GB" noProof="0" dirty="0"/>
              <a:t>9 level</a:t>
            </a:r>
            <a:endParaRPr lang="en-GB"/>
          </a:p>
        </p:txBody>
      </p:sp>
      <p:pic>
        <p:nvPicPr>
          <p:cNvPr id="995703214" name="SecondaryLogo_sort"/>
          <p:cNvPicPr>
            <a:picLocks noChangeAspect="1"/>
          </p:cNvPicPr>
          <p:nvPr/>
        </p:nvPicPr>
        <p:blipFill>
          <a:blip r:embed="rId22"/>
          <a:stretch>
            <a:fillRect/>
          </a:stretch>
        </p:blipFill>
        <p:spPr>
          <a:xfrm>
            <a:off x="10206000" y="5997600"/>
            <a:ext cx="1658237" cy="558000"/>
          </a:xfrm>
          <a:prstGeom prst="rect">
            <a:avLst/>
          </a:prstGeom>
        </p:spPr>
      </p:pic>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tx1"/>
                </a:solidFill>
                <a:latin typeface="+mn-lt"/>
              </a:rPr>
              <a:t>EGU General Assembly 2022</a:t>
            </a:r>
          </a:p>
        </p:txBody>
      </p:sp>
      <p:sp>
        <p:nvSpPr>
          <p:cNvPr id="21"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tx1"/>
                </a:solidFill>
                <a:latin typeface="+mn-lt"/>
              </a:rPr>
              <a:t>Sebastian Gutierrez</a:t>
            </a:r>
          </a:p>
        </p:txBody>
      </p:sp>
      <p:sp>
        <p:nvSpPr>
          <p:cNvPr id="27"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tx1"/>
                </a:solidFill>
                <a:latin typeface="+mn-lt"/>
              </a:rPr>
              <a:t>24 May 2022</a:t>
            </a: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tx1"/>
                </a:solidFill>
                <a:latin typeface="+mn-lt"/>
              </a:rPr>
              <a:t>PhD Student</a:t>
            </a:r>
          </a:p>
        </p:txBody>
      </p:sp>
      <p:pic>
        <p:nvPicPr>
          <p:cNvPr id="7" name="Au logo"/>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302400" y="5999002"/>
            <a:ext cx="557570" cy="558000"/>
          </a:xfrm>
          <a:prstGeom prst="rect">
            <a:avLst/>
          </a:prstGeom>
        </p:spPr>
      </p:pic>
      <p:pic>
        <p:nvPicPr>
          <p:cNvPr id="10" name="Billede streg"/>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tx1"/>
                </a:solidFill>
                <a:latin typeface="AU Passata Light" pitchFamily="34" charset="0"/>
              </a:rPr>
              <a:t>Department of Agroecology</a:t>
            </a:r>
          </a:p>
        </p:txBody>
      </p:sp>
      <p:sp>
        <p:nvSpPr>
          <p:cNvPr id="26"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tx1"/>
                </a:solidFill>
                <a:effectLst/>
                <a:latin typeface="AU Passata" pitchFamily="34" charset="0"/>
              </a:rPr>
              <a:t>Aarhus
University</a:t>
            </a:r>
          </a:p>
        </p:txBody>
      </p:sp>
      <p:sp>
        <p:nvSpPr>
          <p:cNvPr id="1030" name="Sidetal"/>
          <p:cNvSpPr>
            <a:spLocks noGrp="1" noChangeArrowheads="1"/>
          </p:cNvSpPr>
          <p:nvPr>
            <p:ph type="sldNum" sz="quarter" idx="4"/>
          </p:nvPr>
        </p:nvSpPr>
        <p:spPr bwMode="auto">
          <a:xfrm>
            <a:off x="11807992" y="6581497"/>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en-GB" smtClean="0"/>
              <a:pPr/>
              <a:t>16/05/2022</a:t>
            </a:fld>
            <a:r>
              <a:rPr lang="en-GB"/>
              <a:t>24/05/2022</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56" r:id="rId2"/>
    <p:sldLayoutId id="2147483673" r:id="rId3"/>
    <p:sldLayoutId id="2147483666" r:id="rId4"/>
    <p:sldLayoutId id="2147483662" r:id="rId5"/>
    <p:sldLayoutId id="2147483649" r:id="rId6"/>
    <p:sldLayoutId id="2147483669" r:id="rId7"/>
    <p:sldLayoutId id="2147483661" r:id="rId8"/>
    <p:sldLayoutId id="2147483668" r:id="rId9"/>
    <p:sldLayoutId id="2147483663" r:id="rId10"/>
    <p:sldLayoutId id="2147483670" r:id="rId11"/>
    <p:sldLayoutId id="2147483654" r:id="rId12"/>
    <p:sldLayoutId id="2147483664" r:id="rId13"/>
    <p:sldLayoutId id="2147483671" r:id="rId14"/>
    <p:sldLayoutId id="2147483650" r:id="rId15"/>
    <p:sldLayoutId id="2147483655" r:id="rId16"/>
    <p:sldLayoutId id="2147483651" r:id="rId17"/>
    <p:sldLayoutId id="2147483672" r:id="rId18"/>
    <p:sldLayoutId id="2147483678" r:id="rId19"/>
    <p:sldLayoutId id="2147483658" r:id="rId20"/>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xml"/><Relationship Id="rId7"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5838" y="1755531"/>
            <a:ext cx="10220325" cy="1661993"/>
          </a:xfrm>
        </p:spPr>
        <p:txBody>
          <a:bodyPr/>
          <a:lstStyle/>
          <a:p>
            <a:pPr algn="ctr"/>
            <a:r>
              <a:rPr lang="en-US" sz="4000" dirty="0"/>
              <a:t>Trends in vegetation changes over wetland areas in Denmark using remote sensing data</a:t>
            </a:r>
            <a:endParaRPr lang="en-GB" sz="4000" dirty="0"/>
          </a:p>
        </p:txBody>
      </p:sp>
      <p:pic>
        <p:nvPicPr>
          <p:cNvPr id="3" name="Picture 2" descr="Qr code&#10;&#10;Description automatically generated">
            <a:extLst>
              <a:ext uri="{FF2B5EF4-FFF2-40B4-BE49-F238E27FC236}">
                <a16:creationId xmlns:a16="http://schemas.microsoft.com/office/drawing/2014/main" id="{06A15929-1A5B-4711-BFB3-EBDD5791B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004" y="4183973"/>
            <a:ext cx="1874615" cy="1874615"/>
          </a:xfrm>
          <a:prstGeom prst="rect">
            <a:avLst/>
          </a:prstGeom>
        </p:spPr>
      </p:pic>
      <p:pic>
        <p:nvPicPr>
          <p:cNvPr id="4" name="Picture 4">
            <a:extLst>
              <a:ext uri="{FF2B5EF4-FFF2-40B4-BE49-F238E27FC236}">
                <a16:creationId xmlns:a16="http://schemas.microsoft.com/office/drawing/2014/main" id="{1B0BB84A-BCC1-4DA0-A255-4C3857FB6D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0676" y="3861048"/>
            <a:ext cx="2238268" cy="26659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32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Context</a:t>
            </a:r>
          </a:p>
        </p:txBody>
      </p:sp>
      <p:sp>
        <p:nvSpPr>
          <p:cNvPr id="5" name="Content Placeholder 4"/>
          <p:cNvSpPr>
            <a:spLocks noGrp="1"/>
          </p:cNvSpPr>
          <p:nvPr>
            <p:ph idx="1"/>
          </p:nvPr>
        </p:nvSpPr>
        <p:spPr/>
        <p:txBody>
          <a:bodyPr/>
          <a:lstStyle/>
          <a:p>
            <a:endParaRPr lang="en-US" sz="1400" dirty="0"/>
          </a:p>
          <a:p>
            <a:pPr algn="just"/>
            <a:r>
              <a:rPr lang="en-US" sz="1400" b="1" dirty="0"/>
              <a:t>Time series analyses </a:t>
            </a:r>
            <a:r>
              <a:rPr lang="en-US" sz="1400" dirty="0"/>
              <a:t>based on satellite images and spectral indices have become a new tool for accurate </a:t>
            </a:r>
            <a:r>
              <a:rPr lang="en-US" sz="1400" b="1" dirty="0"/>
              <a:t>monitoring</a:t>
            </a:r>
            <a:r>
              <a:rPr lang="en-US" sz="1400" dirty="0"/>
              <a:t> of the land use and cover changes over large areas. </a:t>
            </a:r>
            <a:r>
              <a:rPr lang="en-US" sz="1400" b="1" dirty="0"/>
              <a:t>Change detection methods </a:t>
            </a:r>
            <a:r>
              <a:rPr lang="en-US" sz="1400" dirty="0"/>
              <a:t>between two years based on bi-temporal information may lead up to the detection of </a:t>
            </a:r>
            <a:r>
              <a:rPr lang="en-US" sz="1400" b="1" dirty="0"/>
              <a:t>pseudo-changes</a:t>
            </a:r>
            <a:r>
              <a:rPr lang="en-US" sz="1400" dirty="0"/>
              <a:t>, which hinders the land-use and cover monitoring process at different scales.</a:t>
            </a:r>
          </a:p>
          <a:p>
            <a:pPr algn="just"/>
            <a:endParaRPr lang="en-US" sz="1400" dirty="0"/>
          </a:p>
          <a:p>
            <a:pPr algn="just"/>
            <a:r>
              <a:rPr lang="en-US" sz="1400" dirty="0"/>
              <a:t>This work aims to determine the trends of vegetation spectral response expressed as the Normalized Difference Vegetation Index (NDVI) over the period 2005 and 2020 and compare these trends with the land-use and cover changes in the same period for wetland areas across Denmark.</a:t>
            </a:r>
          </a:p>
          <a:p>
            <a:pPr algn="just"/>
            <a:endParaRPr lang="en-US" sz="1400" dirty="0"/>
          </a:p>
          <a:p>
            <a:pPr algn="just"/>
            <a:r>
              <a:rPr lang="en-US" sz="1400" dirty="0"/>
              <a:t>We studied the potentiality of including NDVI temporal curves derived from a yearly time-series Landsat TM images (30-m spatial resolution) to obtain more accurate change detection results. We computed the NDVI temporal trends using pixel-wise Theil-Sen and Man-Kendall tests, then we explored the relationship between NDVI trends and the different land-use and cover change classes.</a:t>
            </a:r>
            <a:endParaRPr lang="en-GB" sz="1400" dirty="0"/>
          </a:p>
        </p:txBody>
      </p:sp>
      <p:pic>
        <p:nvPicPr>
          <p:cNvPr id="6" name="Picture 2">
            <a:extLst>
              <a:ext uri="{FF2B5EF4-FFF2-40B4-BE49-F238E27FC236}">
                <a16:creationId xmlns:a16="http://schemas.microsoft.com/office/drawing/2014/main" id="{CCFD4D16-AFAB-4A40-A646-BD78C76F9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5012" y="49909"/>
            <a:ext cx="664767" cy="79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Qr code&#10;&#10;Description automatically generated">
            <a:extLst>
              <a:ext uri="{FF2B5EF4-FFF2-40B4-BE49-F238E27FC236}">
                <a16:creationId xmlns:a16="http://schemas.microsoft.com/office/drawing/2014/main" id="{8F701C35-FD3E-4833-B152-3AEDEEEEA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2884" y="5962637"/>
            <a:ext cx="648072" cy="648072"/>
          </a:xfrm>
          <a:prstGeom prst="rect">
            <a:avLst/>
          </a:prstGeom>
        </p:spPr>
      </p:pic>
    </p:spTree>
    <p:custDataLst>
      <p:tags r:id="rId1"/>
    </p:custDataLst>
    <p:extLst>
      <p:ext uri="{BB962C8B-B14F-4D97-AF65-F5344CB8AC3E}">
        <p14:creationId xmlns:p14="http://schemas.microsoft.com/office/powerpoint/2010/main" val="281336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MethoDS</a:t>
            </a:r>
            <a:endParaRPr lang="en-GB" dirty="0"/>
          </a:p>
        </p:txBody>
      </p:sp>
      <p:pic>
        <p:nvPicPr>
          <p:cNvPr id="40" name="Picture 39" descr="A picture containing map&#10;&#10;Description automatically generated">
            <a:extLst>
              <a:ext uri="{FF2B5EF4-FFF2-40B4-BE49-F238E27FC236}">
                <a16:creationId xmlns:a16="http://schemas.microsoft.com/office/drawing/2014/main" id="{92D11A95-37C9-4181-A5E3-046EBC2F5840}"/>
              </a:ext>
            </a:extLst>
          </p:cNvPr>
          <p:cNvPicPr>
            <a:picLocks noChangeAspect="1"/>
          </p:cNvPicPr>
          <p:nvPr/>
        </p:nvPicPr>
        <p:blipFill rotWithShape="1">
          <a:blip r:embed="rId4">
            <a:extLst>
              <a:ext uri="{28A0092B-C50C-407E-A947-70E740481C1C}">
                <a14:useLocalDpi xmlns:a14="http://schemas.microsoft.com/office/drawing/2010/main" val="0"/>
              </a:ext>
            </a:extLst>
          </a:blip>
          <a:srcRect l="20195" t="3215" r="21915" b="3625"/>
          <a:stretch/>
        </p:blipFill>
        <p:spPr>
          <a:xfrm>
            <a:off x="632730" y="1106847"/>
            <a:ext cx="1961925" cy="2232248"/>
          </a:xfrm>
          <a:prstGeom prst="rect">
            <a:avLst/>
          </a:prstGeom>
        </p:spPr>
      </p:pic>
      <p:pic>
        <p:nvPicPr>
          <p:cNvPr id="42" name="Picture 41" descr="A picture containing map&#10;&#10;Description automatically generated">
            <a:extLst>
              <a:ext uri="{FF2B5EF4-FFF2-40B4-BE49-F238E27FC236}">
                <a16:creationId xmlns:a16="http://schemas.microsoft.com/office/drawing/2014/main" id="{F17C8AB3-D29F-418E-9193-71B63D727ED6}"/>
              </a:ext>
            </a:extLst>
          </p:cNvPr>
          <p:cNvPicPr>
            <a:picLocks noChangeAspect="1"/>
          </p:cNvPicPr>
          <p:nvPr/>
        </p:nvPicPr>
        <p:blipFill rotWithShape="1">
          <a:blip r:embed="rId5">
            <a:extLst>
              <a:ext uri="{28A0092B-C50C-407E-A947-70E740481C1C}">
                <a14:useLocalDpi xmlns:a14="http://schemas.microsoft.com/office/drawing/2010/main" val="0"/>
              </a:ext>
            </a:extLst>
          </a:blip>
          <a:srcRect l="20832" t="4166" r="22054" b="3921"/>
          <a:stretch/>
        </p:blipFill>
        <p:spPr>
          <a:xfrm>
            <a:off x="632730" y="4010406"/>
            <a:ext cx="1961926" cy="2232249"/>
          </a:xfrm>
          <a:prstGeom prst="rect">
            <a:avLst/>
          </a:prstGeom>
        </p:spPr>
      </p:pic>
      <p:sp>
        <p:nvSpPr>
          <p:cNvPr id="48" name="TextBox 47">
            <a:extLst>
              <a:ext uri="{FF2B5EF4-FFF2-40B4-BE49-F238E27FC236}">
                <a16:creationId xmlns:a16="http://schemas.microsoft.com/office/drawing/2014/main" id="{790AC667-FE09-4426-B213-C2610DB1F9C0}"/>
              </a:ext>
            </a:extLst>
          </p:cNvPr>
          <p:cNvSpPr txBox="1"/>
          <p:nvPr/>
        </p:nvSpPr>
        <p:spPr>
          <a:xfrm rot="16200000">
            <a:off x="-406783" y="2059175"/>
            <a:ext cx="1809349" cy="307777"/>
          </a:xfrm>
          <a:prstGeom prst="rect">
            <a:avLst/>
          </a:prstGeom>
          <a:noFill/>
        </p:spPr>
        <p:txBody>
          <a:bodyPr wrap="square">
            <a:spAutoFit/>
          </a:bodyPr>
          <a:lstStyle/>
          <a:p>
            <a:pPr algn="ctr">
              <a:lnSpc>
                <a:spcPct val="100000"/>
              </a:lnSpc>
            </a:pPr>
            <a:r>
              <a:rPr lang="en-US" sz="1400" b="1" i="0" u="sng" dirty="0">
                <a:solidFill>
                  <a:srgbClr val="202124"/>
                </a:solidFill>
                <a:effectLst/>
                <a:latin typeface="+mn-lt"/>
              </a:rPr>
              <a:t>Land use layer 2005</a:t>
            </a:r>
          </a:p>
        </p:txBody>
      </p:sp>
      <p:sp>
        <p:nvSpPr>
          <p:cNvPr id="49" name="TextBox 48">
            <a:extLst>
              <a:ext uri="{FF2B5EF4-FFF2-40B4-BE49-F238E27FC236}">
                <a16:creationId xmlns:a16="http://schemas.microsoft.com/office/drawing/2014/main" id="{B8039C76-DF4A-4874-B9AF-B82AC5A8FEC1}"/>
              </a:ext>
            </a:extLst>
          </p:cNvPr>
          <p:cNvSpPr txBox="1"/>
          <p:nvPr/>
        </p:nvSpPr>
        <p:spPr>
          <a:xfrm rot="16200000">
            <a:off x="-406783" y="5002172"/>
            <a:ext cx="1809349" cy="307777"/>
          </a:xfrm>
          <a:prstGeom prst="rect">
            <a:avLst/>
          </a:prstGeom>
          <a:noFill/>
        </p:spPr>
        <p:txBody>
          <a:bodyPr wrap="square">
            <a:spAutoFit/>
          </a:bodyPr>
          <a:lstStyle/>
          <a:p>
            <a:pPr algn="ctr">
              <a:lnSpc>
                <a:spcPct val="100000"/>
              </a:lnSpc>
            </a:pPr>
            <a:r>
              <a:rPr lang="en-US" sz="1400" b="1" i="0" u="sng" dirty="0">
                <a:solidFill>
                  <a:srgbClr val="202124"/>
                </a:solidFill>
                <a:effectLst/>
                <a:latin typeface="+mn-lt"/>
              </a:rPr>
              <a:t>Land use layer 2020</a:t>
            </a:r>
          </a:p>
        </p:txBody>
      </p:sp>
      <p:cxnSp>
        <p:nvCxnSpPr>
          <p:cNvPr id="51" name="Connector: Curved 50">
            <a:extLst>
              <a:ext uri="{FF2B5EF4-FFF2-40B4-BE49-F238E27FC236}">
                <a16:creationId xmlns:a16="http://schemas.microsoft.com/office/drawing/2014/main" id="{22A7DAB2-5099-4D46-87C8-051B6314BCD1}"/>
              </a:ext>
            </a:extLst>
          </p:cNvPr>
          <p:cNvCxnSpPr>
            <a:cxnSpLocks/>
            <a:stCxn id="1067" idx="6"/>
            <a:endCxn id="1056" idx="1"/>
          </p:cNvCxnSpPr>
          <p:nvPr/>
        </p:nvCxnSpPr>
        <p:spPr bwMode="auto">
          <a:xfrm>
            <a:off x="1675345" y="3632370"/>
            <a:ext cx="1414875" cy="695940"/>
          </a:xfrm>
          <a:prstGeom prst="curvedConnector3">
            <a:avLst>
              <a:gd name="adj1" fmla="val 64811"/>
            </a:avLst>
          </a:prstGeom>
          <a:solidFill>
            <a:schemeClr val="accent2"/>
          </a:solidFill>
          <a:ln w="38100" cap="flat" cmpd="sng" algn="ctr">
            <a:solidFill>
              <a:srgbClr val="00823B"/>
            </a:solidFill>
            <a:prstDash val="solid"/>
            <a:round/>
            <a:headEnd type="none" w="med" len="med"/>
            <a:tailEnd type="triangle"/>
          </a:ln>
          <a:effectLst/>
        </p:spPr>
      </p:cxnSp>
      <p:grpSp>
        <p:nvGrpSpPr>
          <p:cNvPr id="39" name="Group 38">
            <a:extLst>
              <a:ext uri="{FF2B5EF4-FFF2-40B4-BE49-F238E27FC236}">
                <a16:creationId xmlns:a16="http://schemas.microsoft.com/office/drawing/2014/main" id="{8048F651-B299-4878-8F8F-E777A5517307}"/>
              </a:ext>
            </a:extLst>
          </p:cNvPr>
          <p:cNvGrpSpPr/>
          <p:nvPr/>
        </p:nvGrpSpPr>
        <p:grpSpPr>
          <a:xfrm>
            <a:off x="3167224" y="283589"/>
            <a:ext cx="4871404" cy="1450701"/>
            <a:chOff x="3167224" y="283589"/>
            <a:chExt cx="4871404" cy="1450701"/>
          </a:xfrm>
        </p:grpSpPr>
        <p:cxnSp>
          <p:nvCxnSpPr>
            <p:cNvPr id="10" name="Straight Connector 9">
              <a:extLst>
                <a:ext uri="{FF2B5EF4-FFF2-40B4-BE49-F238E27FC236}">
                  <a16:creationId xmlns:a16="http://schemas.microsoft.com/office/drawing/2014/main" id="{418727FA-94FE-4F7B-999A-0642AAA2DF8E}"/>
                </a:ext>
              </a:extLst>
            </p:cNvPr>
            <p:cNvCxnSpPr>
              <a:cxnSpLocks/>
            </p:cNvCxnSpPr>
            <p:nvPr/>
          </p:nvCxnSpPr>
          <p:spPr bwMode="auto">
            <a:xfrm>
              <a:off x="5471480" y="862130"/>
              <a:ext cx="2304256" cy="0"/>
            </a:xfrm>
            <a:prstGeom prst="line">
              <a:avLst/>
            </a:prstGeom>
            <a:solidFill>
              <a:schemeClr val="accent2"/>
            </a:solidFill>
            <a:ln w="38100" cap="flat" cmpd="sng" algn="ctr">
              <a:solidFill>
                <a:schemeClr val="accent1"/>
              </a:solidFill>
              <a:prstDash val="solid"/>
              <a:round/>
              <a:headEnd type="oval" w="med" len="med"/>
              <a:tailEnd type="oval" w="med" len="med"/>
            </a:ln>
            <a:effectLst/>
          </p:spPr>
        </p:cxnSp>
        <p:sp>
          <p:nvSpPr>
            <p:cNvPr id="11" name="TextBox 10">
              <a:extLst>
                <a:ext uri="{FF2B5EF4-FFF2-40B4-BE49-F238E27FC236}">
                  <a16:creationId xmlns:a16="http://schemas.microsoft.com/office/drawing/2014/main" id="{E9257878-0C49-4AA2-9A08-D8F7DC38AFD2}"/>
                </a:ext>
              </a:extLst>
            </p:cNvPr>
            <p:cNvSpPr txBox="1"/>
            <p:nvPr/>
          </p:nvSpPr>
          <p:spPr>
            <a:xfrm>
              <a:off x="3167224" y="955491"/>
              <a:ext cx="504056" cy="233910"/>
            </a:xfrm>
            <a:prstGeom prst="rect">
              <a:avLst/>
            </a:prstGeom>
            <a:noFill/>
          </p:spPr>
          <p:txBody>
            <a:bodyPr wrap="square" lIns="0" tIns="0" rIns="0" bIns="0" rtlCol="0">
              <a:spAutoFit/>
            </a:bodyPr>
            <a:lstStyle/>
            <a:p>
              <a:pPr>
                <a:lnSpc>
                  <a:spcPct val="95000"/>
                </a:lnSpc>
              </a:pPr>
              <a:r>
                <a:rPr lang="en-US" sz="1600" b="1" dirty="0">
                  <a:latin typeface="+mn-lt"/>
                </a:rPr>
                <a:t>2005</a:t>
              </a:r>
              <a:endParaRPr lang="da-DK" sz="1600" b="1" dirty="0">
                <a:latin typeface="+mn-lt"/>
              </a:endParaRPr>
            </a:p>
          </p:txBody>
        </p:sp>
        <p:sp>
          <p:nvSpPr>
            <p:cNvPr id="12" name="TextBox 11">
              <a:extLst>
                <a:ext uri="{FF2B5EF4-FFF2-40B4-BE49-F238E27FC236}">
                  <a16:creationId xmlns:a16="http://schemas.microsoft.com/office/drawing/2014/main" id="{CCECF1D7-86C5-4F72-9BCC-C7DF794650F6}"/>
                </a:ext>
              </a:extLst>
            </p:cNvPr>
            <p:cNvSpPr txBox="1"/>
            <p:nvPr/>
          </p:nvSpPr>
          <p:spPr>
            <a:xfrm>
              <a:off x="7570551" y="955491"/>
              <a:ext cx="468077" cy="233910"/>
            </a:xfrm>
            <a:prstGeom prst="rect">
              <a:avLst/>
            </a:prstGeom>
            <a:noFill/>
          </p:spPr>
          <p:txBody>
            <a:bodyPr wrap="none" lIns="0" tIns="0" rIns="0" bIns="0" rtlCol="0">
              <a:spAutoFit/>
            </a:bodyPr>
            <a:lstStyle/>
            <a:p>
              <a:pPr>
                <a:lnSpc>
                  <a:spcPct val="95000"/>
                </a:lnSpc>
              </a:pPr>
              <a:r>
                <a:rPr lang="en-US" sz="1600" b="1" dirty="0">
                  <a:latin typeface="+mn-lt"/>
                </a:rPr>
                <a:t>2020</a:t>
              </a:r>
              <a:endParaRPr lang="da-DK" sz="1600" b="1" dirty="0">
                <a:latin typeface="+mn-lt"/>
              </a:endParaRPr>
            </a:p>
          </p:txBody>
        </p:sp>
        <p:sp>
          <p:nvSpPr>
            <p:cNvPr id="15" name="Right Brace 14">
              <a:extLst>
                <a:ext uri="{FF2B5EF4-FFF2-40B4-BE49-F238E27FC236}">
                  <a16:creationId xmlns:a16="http://schemas.microsoft.com/office/drawing/2014/main" id="{A166A922-8196-4FB0-9376-7AE5F5FDC79A}"/>
                </a:ext>
              </a:extLst>
            </p:cNvPr>
            <p:cNvSpPr/>
            <p:nvPr/>
          </p:nvSpPr>
          <p:spPr bwMode="auto">
            <a:xfrm rot="5400000">
              <a:off x="5489765" y="-811198"/>
              <a:ext cx="179902" cy="4392042"/>
            </a:xfrm>
            <a:prstGeom prst="rightBrace">
              <a:avLst>
                <a:gd name="adj1" fmla="val 102397"/>
                <a:gd name="adj2" fmla="val 49013"/>
              </a:avLst>
            </a:prstGeom>
            <a:no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da-DK" sz="1600" b="0" i="0" u="none" strike="noStrike" cap="none" normalizeH="0" baseline="0">
                <a:ln>
                  <a:noFill/>
                </a:ln>
                <a:noFill/>
                <a:effectLst/>
                <a:latin typeface="AU Passata" pitchFamily="34" charset="0"/>
              </a:endParaRPr>
            </a:p>
          </p:txBody>
        </p:sp>
        <p:sp>
          <p:nvSpPr>
            <p:cNvPr id="16" name="TextBox 15">
              <a:extLst>
                <a:ext uri="{FF2B5EF4-FFF2-40B4-BE49-F238E27FC236}">
                  <a16:creationId xmlns:a16="http://schemas.microsoft.com/office/drawing/2014/main" id="{60AE0A70-0BBB-4900-902A-DEE66EB92515}"/>
                </a:ext>
              </a:extLst>
            </p:cNvPr>
            <p:cNvSpPr txBox="1"/>
            <p:nvPr/>
          </p:nvSpPr>
          <p:spPr>
            <a:xfrm>
              <a:off x="5404912" y="1500380"/>
              <a:ext cx="453266" cy="233910"/>
            </a:xfrm>
            <a:prstGeom prst="rect">
              <a:avLst/>
            </a:prstGeom>
            <a:noFill/>
          </p:spPr>
          <p:txBody>
            <a:bodyPr wrap="none" lIns="0" tIns="0" rIns="0" bIns="0" rtlCol="0">
              <a:spAutoFit/>
            </a:bodyPr>
            <a:lstStyle>
              <a:defPPr>
                <a:defRPr lang="en-US"/>
              </a:defPPr>
              <a:lvl1pPr>
                <a:lnSpc>
                  <a:spcPct val="95000"/>
                </a:lnSpc>
                <a:defRPr sz="1800" b="1">
                  <a:latin typeface="+mn-lt"/>
                </a:defRPr>
              </a:lvl1pPr>
            </a:lstStyle>
            <a:p>
              <a:pPr algn="ctr"/>
              <a:r>
                <a:rPr lang="en-US" sz="1600" dirty="0"/>
                <a:t>NDVI</a:t>
              </a:r>
            </a:p>
          </p:txBody>
        </p:sp>
        <p:sp>
          <p:nvSpPr>
            <p:cNvPr id="24" name="TextBox 23">
              <a:extLst>
                <a:ext uri="{FF2B5EF4-FFF2-40B4-BE49-F238E27FC236}">
                  <a16:creationId xmlns:a16="http://schemas.microsoft.com/office/drawing/2014/main" id="{4C04FB37-E88A-4A64-B9E5-B63CF9FD3B82}"/>
                </a:ext>
              </a:extLst>
            </p:cNvPr>
            <p:cNvSpPr txBox="1"/>
            <p:nvPr/>
          </p:nvSpPr>
          <p:spPr>
            <a:xfrm>
              <a:off x="3315161" y="283589"/>
              <a:ext cx="2195268" cy="338554"/>
            </a:xfrm>
            <a:prstGeom prst="rect">
              <a:avLst/>
            </a:prstGeom>
            <a:noFill/>
          </p:spPr>
          <p:txBody>
            <a:bodyPr wrap="square">
              <a:spAutoFit/>
            </a:bodyPr>
            <a:lstStyle/>
            <a:p>
              <a:pPr algn="ctr">
                <a:lnSpc>
                  <a:spcPct val="100000"/>
                </a:lnSpc>
              </a:pPr>
              <a:r>
                <a:rPr lang="da-DK" sz="1600" b="1" i="0" dirty="0">
                  <a:solidFill>
                    <a:srgbClr val="202124"/>
                  </a:solidFill>
                  <a:effectLst/>
                  <a:latin typeface="+mn-lt"/>
                </a:rPr>
                <a:t>Landsat 7 ETM Tier 1</a:t>
              </a:r>
              <a:endParaRPr lang="da-DK" sz="1600" b="1" dirty="0">
                <a:latin typeface="+mn-lt"/>
              </a:endParaRPr>
            </a:p>
          </p:txBody>
        </p:sp>
        <p:sp>
          <p:nvSpPr>
            <p:cNvPr id="25" name="TextBox 24">
              <a:extLst>
                <a:ext uri="{FF2B5EF4-FFF2-40B4-BE49-F238E27FC236}">
                  <a16:creationId xmlns:a16="http://schemas.microsoft.com/office/drawing/2014/main" id="{E62C6151-60F2-406C-8D11-11A8A2E484EE}"/>
                </a:ext>
              </a:extLst>
            </p:cNvPr>
            <p:cNvSpPr txBox="1"/>
            <p:nvPr/>
          </p:nvSpPr>
          <p:spPr>
            <a:xfrm>
              <a:off x="5653713" y="571621"/>
              <a:ext cx="2114845" cy="338554"/>
            </a:xfrm>
            <a:prstGeom prst="rect">
              <a:avLst/>
            </a:prstGeom>
            <a:noFill/>
          </p:spPr>
          <p:txBody>
            <a:bodyPr wrap="square">
              <a:spAutoFit/>
            </a:bodyPr>
            <a:lstStyle>
              <a:defPPr>
                <a:defRPr lang="en-US"/>
              </a:defPPr>
              <a:lvl1pPr>
                <a:defRPr sz="1400" b="1" i="0">
                  <a:solidFill>
                    <a:srgbClr val="202124"/>
                  </a:solidFill>
                  <a:effectLst/>
                  <a:latin typeface="+mn-lt"/>
                </a:defRPr>
              </a:lvl1pPr>
            </a:lstStyle>
            <a:p>
              <a:pPr algn="ctr">
                <a:lnSpc>
                  <a:spcPct val="100000"/>
                </a:lnSpc>
              </a:pPr>
              <a:r>
                <a:rPr lang="da-DK" sz="1600" dirty="0"/>
                <a:t>Landsat 8 OLI Tier 1</a:t>
              </a:r>
            </a:p>
          </p:txBody>
        </p:sp>
        <p:cxnSp>
          <p:nvCxnSpPr>
            <p:cNvPr id="26" name="Straight Connector 25">
              <a:extLst>
                <a:ext uri="{FF2B5EF4-FFF2-40B4-BE49-F238E27FC236}">
                  <a16:creationId xmlns:a16="http://schemas.microsoft.com/office/drawing/2014/main" id="{F305E5B6-AE4D-44E8-8278-7DD530436371}"/>
                </a:ext>
              </a:extLst>
            </p:cNvPr>
            <p:cNvCxnSpPr>
              <a:cxnSpLocks/>
            </p:cNvCxnSpPr>
            <p:nvPr/>
          </p:nvCxnSpPr>
          <p:spPr bwMode="auto">
            <a:xfrm>
              <a:off x="3383696" y="670119"/>
              <a:ext cx="2087784" cy="0"/>
            </a:xfrm>
            <a:prstGeom prst="line">
              <a:avLst/>
            </a:prstGeom>
            <a:solidFill>
              <a:schemeClr val="accent2"/>
            </a:solidFill>
            <a:ln w="38100" cap="flat" cmpd="sng" algn="ctr">
              <a:solidFill>
                <a:schemeClr val="accent1"/>
              </a:solidFill>
              <a:prstDash val="solid"/>
              <a:round/>
              <a:headEnd type="oval" w="med" len="med"/>
              <a:tailEnd type="oval" w="med" len="med"/>
            </a:ln>
            <a:effectLst/>
          </p:spPr>
        </p:cxnSp>
        <p:pic>
          <p:nvPicPr>
            <p:cNvPr id="1026" name="Picture 2" descr="Image result for google earth engine logo">
              <a:extLst>
                <a:ext uri="{FF2B5EF4-FFF2-40B4-BE49-F238E27FC236}">
                  <a16:creationId xmlns:a16="http://schemas.microsoft.com/office/drawing/2014/main" id="{8548D57E-80D2-4040-86DF-C50837D19E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9832" y="961450"/>
              <a:ext cx="402166" cy="38146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0" name="Connector: Elbow 59">
            <a:extLst>
              <a:ext uri="{FF2B5EF4-FFF2-40B4-BE49-F238E27FC236}">
                <a16:creationId xmlns:a16="http://schemas.microsoft.com/office/drawing/2014/main" id="{5E5709AA-AE6E-49DE-A7F3-E87E27A2B9E0}"/>
              </a:ext>
            </a:extLst>
          </p:cNvPr>
          <p:cNvCxnSpPr>
            <a:cxnSpLocks/>
          </p:cNvCxnSpPr>
          <p:nvPr/>
        </p:nvCxnSpPr>
        <p:spPr bwMode="auto">
          <a:xfrm>
            <a:off x="4520851" y="2423808"/>
            <a:ext cx="2215984" cy="1027159"/>
          </a:xfrm>
          <a:prstGeom prst="bentConnector3">
            <a:avLst>
              <a:gd name="adj1" fmla="val 140"/>
            </a:avLst>
          </a:prstGeom>
          <a:solidFill>
            <a:schemeClr val="accent2"/>
          </a:solidFill>
          <a:ln w="25400" cap="flat" cmpd="sng" algn="ctr">
            <a:solidFill>
              <a:schemeClr val="tx1"/>
            </a:solidFill>
            <a:prstDash val="solid"/>
            <a:round/>
            <a:headEnd type="none" w="med" len="med"/>
            <a:tailEnd type="none" w="med" len="med"/>
          </a:ln>
          <a:effectLst/>
        </p:spPr>
      </p:cxnSp>
      <p:sp>
        <p:nvSpPr>
          <p:cNvPr id="1025" name="Freeform: Shape 1024">
            <a:extLst>
              <a:ext uri="{FF2B5EF4-FFF2-40B4-BE49-F238E27FC236}">
                <a16:creationId xmlns:a16="http://schemas.microsoft.com/office/drawing/2014/main" id="{95858243-AB78-4F44-B958-E1D888ADF38C}"/>
              </a:ext>
            </a:extLst>
          </p:cNvPr>
          <p:cNvSpPr/>
          <p:nvPr/>
        </p:nvSpPr>
        <p:spPr bwMode="auto">
          <a:xfrm>
            <a:off x="4584221" y="2646312"/>
            <a:ext cx="2136238" cy="553998"/>
          </a:xfrm>
          <a:custGeom>
            <a:avLst/>
            <a:gdLst>
              <a:gd name="connsiteX0" fmla="*/ 0 w 2057400"/>
              <a:gd name="connsiteY0" fmla="*/ 806279 h 806279"/>
              <a:gd name="connsiteX1" fmla="*/ 142875 w 2057400"/>
              <a:gd name="connsiteY1" fmla="*/ 634829 h 806279"/>
              <a:gd name="connsiteX2" fmla="*/ 257175 w 2057400"/>
              <a:gd name="connsiteY2" fmla="*/ 682454 h 806279"/>
              <a:gd name="connsiteX3" fmla="*/ 352425 w 2057400"/>
              <a:gd name="connsiteY3" fmla="*/ 663404 h 806279"/>
              <a:gd name="connsiteX4" fmla="*/ 457200 w 2057400"/>
              <a:gd name="connsiteY4" fmla="*/ 539579 h 806279"/>
              <a:gd name="connsiteX5" fmla="*/ 504825 w 2057400"/>
              <a:gd name="connsiteY5" fmla="*/ 596729 h 806279"/>
              <a:gd name="connsiteX6" fmla="*/ 523875 w 2057400"/>
              <a:gd name="connsiteY6" fmla="*/ 691979 h 806279"/>
              <a:gd name="connsiteX7" fmla="*/ 619125 w 2057400"/>
              <a:gd name="connsiteY7" fmla="*/ 777704 h 806279"/>
              <a:gd name="connsiteX8" fmla="*/ 628650 w 2057400"/>
              <a:gd name="connsiteY8" fmla="*/ 682454 h 806279"/>
              <a:gd name="connsiteX9" fmla="*/ 714375 w 2057400"/>
              <a:gd name="connsiteY9" fmla="*/ 644354 h 806279"/>
              <a:gd name="connsiteX10" fmla="*/ 742950 w 2057400"/>
              <a:gd name="connsiteY10" fmla="*/ 568154 h 806279"/>
              <a:gd name="connsiteX11" fmla="*/ 771525 w 2057400"/>
              <a:gd name="connsiteY11" fmla="*/ 530054 h 806279"/>
              <a:gd name="connsiteX12" fmla="*/ 857250 w 2057400"/>
              <a:gd name="connsiteY12" fmla="*/ 453854 h 806279"/>
              <a:gd name="connsiteX13" fmla="*/ 857250 w 2057400"/>
              <a:gd name="connsiteY13" fmla="*/ 368129 h 806279"/>
              <a:gd name="connsiteX14" fmla="*/ 962025 w 2057400"/>
              <a:gd name="connsiteY14" fmla="*/ 349079 h 806279"/>
              <a:gd name="connsiteX15" fmla="*/ 962025 w 2057400"/>
              <a:gd name="connsiteY15" fmla="*/ 434804 h 806279"/>
              <a:gd name="connsiteX16" fmla="*/ 1057275 w 2057400"/>
              <a:gd name="connsiteY16" fmla="*/ 444329 h 806279"/>
              <a:gd name="connsiteX17" fmla="*/ 1171575 w 2057400"/>
              <a:gd name="connsiteY17" fmla="*/ 396704 h 806279"/>
              <a:gd name="connsiteX18" fmla="*/ 1209675 w 2057400"/>
              <a:gd name="connsiteY18" fmla="*/ 339554 h 806279"/>
              <a:gd name="connsiteX19" fmla="*/ 1247775 w 2057400"/>
              <a:gd name="connsiteY19" fmla="*/ 234779 h 806279"/>
              <a:gd name="connsiteX20" fmla="*/ 1400175 w 2057400"/>
              <a:gd name="connsiteY20" fmla="*/ 244304 h 806279"/>
              <a:gd name="connsiteX21" fmla="*/ 1476375 w 2057400"/>
              <a:gd name="connsiteY21" fmla="*/ 177629 h 806279"/>
              <a:gd name="connsiteX22" fmla="*/ 1562100 w 2057400"/>
              <a:gd name="connsiteY22" fmla="*/ 272879 h 806279"/>
              <a:gd name="connsiteX23" fmla="*/ 1790700 w 2057400"/>
              <a:gd name="connsiteY23" fmla="*/ 272879 h 806279"/>
              <a:gd name="connsiteX24" fmla="*/ 1933575 w 2057400"/>
              <a:gd name="connsiteY24" fmla="*/ 34754 h 806279"/>
              <a:gd name="connsiteX25" fmla="*/ 2057400 w 2057400"/>
              <a:gd name="connsiteY25" fmla="*/ 6179 h 8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57400" h="806279">
                <a:moveTo>
                  <a:pt x="0" y="806279"/>
                </a:moveTo>
                <a:cubicBezTo>
                  <a:pt x="50006" y="730872"/>
                  <a:pt x="100013" y="655466"/>
                  <a:pt x="142875" y="634829"/>
                </a:cubicBezTo>
                <a:cubicBezTo>
                  <a:pt x="185737" y="614192"/>
                  <a:pt x="222250" y="677691"/>
                  <a:pt x="257175" y="682454"/>
                </a:cubicBezTo>
                <a:cubicBezTo>
                  <a:pt x="292100" y="687216"/>
                  <a:pt x="319088" y="687216"/>
                  <a:pt x="352425" y="663404"/>
                </a:cubicBezTo>
                <a:cubicBezTo>
                  <a:pt x="385762" y="639592"/>
                  <a:pt x="431800" y="550691"/>
                  <a:pt x="457200" y="539579"/>
                </a:cubicBezTo>
                <a:cubicBezTo>
                  <a:pt x="482600" y="528467"/>
                  <a:pt x="493713" y="571329"/>
                  <a:pt x="504825" y="596729"/>
                </a:cubicBezTo>
                <a:cubicBezTo>
                  <a:pt x="515937" y="622129"/>
                  <a:pt x="504825" y="661816"/>
                  <a:pt x="523875" y="691979"/>
                </a:cubicBezTo>
                <a:cubicBezTo>
                  <a:pt x="542925" y="722141"/>
                  <a:pt x="601663" y="779291"/>
                  <a:pt x="619125" y="777704"/>
                </a:cubicBezTo>
                <a:cubicBezTo>
                  <a:pt x="636587" y="776117"/>
                  <a:pt x="612775" y="704679"/>
                  <a:pt x="628650" y="682454"/>
                </a:cubicBezTo>
                <a:cubicBezTo>
                  <a:pt x="644525" y="660229"/>
                  <a:pt x="695325" y="663404"/>
                  <a:pt x="714375" y="644354"/>
                </a:cubicBezTo>
                <a:cubicBezTo>
                  <a:pt x="733425" y="625304"/>
                  <a:pt x="742950" y="568154"/>
                  <a:pt x="742950" y="568154"/>
                </a:cubicBezTo>
                <a:cubicBezTo>
                  <a:pt x="752475" y="549104"/>
                  <a:pt x="752475" y="549104"/>
                  <a:pt x="771525" y="530054"/>
                </a:cubicBezTo>
                <a:cubicBezTo>
                  <a:pt x="790575" y="511004"/>
                  <a:pt x="842963" y="480841"/>
                  <a:pt x="857250" y="453854"/>
                </a:cubicBezTo>
                <a:cubicBezTo>
                  <a:pt x="871538" y="426866"/>
                  <a:pt x="839788" y="385591"/>
                  <a:pt x="857250" y="368129"/>
                </a:cubicBezTo>
                <a:cubicBezTo>
                  <a:pt x="874712" y="350667"/>
                  <a:pt x="944563" y="337967"/>
                  <a:pt x="962025" y="349079"/>
                </a:cubicBezTo>
                <a:cubicBezTo>
                  <a:pt x="979487" y="360191"/>
                  <a:pt x="946150" y="418929"/>
                  <a:pt x="962025" y="434804"/>
                </a:cubicBezTo>
                <a:cubicBezTo>
                  <a:pt x="977900" y="450679"/>
                  <a:pt x="1022350" y="450679"/>
                  <a:pt x="1057275" y="444329"/>
                </a:cubicBezTo>
                <a:cubicBezTo>
                  <a:pt x="1092200" y="437979"/>
                  <a:pt x="1146175" y="414167"/>
                  <a:pt x="1171575" y="396704"/>
                </a:cubicBezTo>
                <a:cubicBezTo>
                  <a:pt x="1196975" y="379241"/>
                  <a:pt x="1196975" y="366541"/>
                  <a:pt x="1209675" y="339554"/>
                </a:cubicBezTo>
                <a:cubicBezTo>
                  <a:pt x="1222375" y="312567"/>
                  <a:pt x="1216025" y="250654"/>
                  <a:pt x="1247775" y="234779"/>
                </a:cubicBezTo>
                <a:cubicBezTo>
                  <a:pt x="1279525" y="218904"/>
                  <a:pt x="1362075" y="253829"/>
                  <a:pt x="1400175" y="244304"/>
                </a:cubicBezTo>
                <a:cubicBezTo>
                  <a:pt x="1438275" y="234779"/>
                  <a:pt x="1449388" y="172867"/>
                  <a:pt x="1476375" y="177629"/>
                </a:cubicBezTo>
                <a:cubicBezTo>
                  <a:pt x="1503362" y="182391"/>
                  <a:pt x="1509713" y="257004"/>
                  <a:pt x="1562100" y="272879"/>
                </a:cubicBezTo>
                <a:cubicBezTo>
                  <a:pt x="1614487" y="288754"/>
                  <a:pt x="1728787" y="312567"/>
                  <a:pt x="1790700" y="272879"/>
                </a:cubicBezTo>
                <a:cubicBezTo>
                  <a:pt x="1852613" y="233191"/>
                  <a:pt x="1889125" y="79204"/>
                  <a:pt x="1933575" y="34754"/>
                </a:cubicBezTo>
                <a:cubicBezTo>
                  <a:pt x="1978025" y="-9696"/>
                  <a:pt x="2017712" y="-1759"/>
                  <a:pt x="2057400" y="6179"/>
                </a:cubicBezTo>
              </a:path>
            </a:pathLst>
          </a:custGeom>
          <a:noFill/>
          <a:ln w="222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da-DK" sz="3200" b="0" i="0" u="none" strike="noStrike" cap="none" normalizeH="0" baseline="0">
              <a:ln>
                <a:noFill/>
              </a:ln>
              <a:solidFill>
                <a:schemeClr val="tx1"/>
              </a:solidFill>
              <a:effectLst/>
              <a:latin typeface="AU Passata" pitchFamily="34" charset="0"/>
            </a:endParaRPr>
          </a:p>
        </p:txBody>
      </p:sp>
      <p:sp>
        <p:nvSpPr>
          <p:cNvPr id="67" name="TextBox 66">
            <a:extLst>
              <a:ext uri="{FF2B5EF4-FFF2-40B4-BE49-F238E27FC236}">
                <a16:creationId xmlns:a16="http://schemas.microsoft.com/office/drawing/2014/main" id="{80F6855B-EE85-49B9-B2AC-11C1FF8A5835}"/>
              </a:ext>
            </a:extLst>
          </p:cNvPr>
          <p:cNvSpPr txBox="1"/>
          <p:nvPr/>
        </p:nvSpPr>
        <p:spPr>
          <a:xfrm rot="16200000">
            <a:off x="4097452" y="2830857"/>
            <a:ext cx="576516" cy="279797"/>
          </a:xfrm>
          <a:prstGeom prst="rect">
            <a:avLst/>
          </a:prstGeom>
          <a:noFill/>
        </p:spPr>
        <p:txBody>
          <a:bodyPr wrap="square">
            <a:spAutoFit/>
          </a:bodyPr>
          <a:lstStyle/>
          <a:p>
            <a:pPr algn="ctr">
              <a:lnSpc>
                <a:spcPct val="100000"/>
              </a:lnSpc>
            </a:pPr>
            <a:r>
              <a:rPr lang="en-US" sz="1200" b="1" i="0" dirty="0">
                <a:solidFill>
                  <a:srgbClr val="202124"/>
                </a:solidFill>
                <a:effectLst/>
                <a:latin typeface="+mn-lt"/>
              </a:rPr>
              <a:t>NDVI</a:t>
            </a:r>
          </a:p>
        </p:txBody>
      </p:sp>
      <p:sp>
        <p:nvSpPr>
          <p:cNvPr id="68" name="TextBox 67">
            <a:extLst>
              <a:ext uri="{FF2B5EF4-FFF2-40B4-BE49-F238E27FC236}">
                <a16:creationId xmlns:a16="http://schemas.microsoft.com/office/drawing/2014/main" id="{76148113-6DBE-4BDA-BF48-8F07FE5C0A65}"/>
              </a:ext>
            </a:extLst>
          </p:cNvPr>
          <p:cNvSpPr txBox="1"/>
          <p:nvPr/>
        </p:nvSpPr>
        <p:spPr>
          <a:xfrm>
            <a:off x="5340585" y="3590080"/>
            <a:ext cx="576516" cy="276999"/>
          </a:xfrm>
          <a:prstGeom prst="rect">
            <a:avLst/>
          </a:prstGeom>
          <a:noFill/>
        </p:spPr>
        <p:txBody>
          <a:bodyPr wrap="square">
            <a:spAutoFit/>
          </a:bodyPr>
          <a:lstStyle/>
          <a:p>
            <a:pPr algn="ctr">
              <a:lnSpc>
                <a:spcPct val="100000"/>
              </a:lnSpc>
            </a:pPr>
            <a:r>
              <a:rPr lang="en-US" sz="1200" b="1" i="0" dirty="0">
                <a:solidFill>
                  <a:srgbClr val="202124"/>
                </a:solidFill>
                <a:effectLst/>
                <a:latin typeface="+mn-lt"/>
              </a:rPr>
              <a:t>Time</a:t>
            </a:r>
          </a:p>
        </p:txBody>
      </p:sp>
      <p:sp>
        <p:nvSpPr>
          <p:cNvPr id="69" name="TextBox 68">
            <a:extLst>
              <a:ext uri="{FF2B5EF4-FFF2-40B4-BE49-F238E27FC236}">
                <a16:creationId xmlns:a16="http://schemas.microsoft.com/office/drawing/2014/main" id="{A00C77D8-8232-492A-B5D8-7C2FD0C8F0FE}"/>
              </a:ext>
            </a:extLst>
          </p:cNvPr>
          <p:cNvSpPr txBox="1"/>
          <p:nvPr/>
        </p:nvSpPr>
        <p:spPr>
          <a:xfrm>
            <a:off x="6448576" y="3450966"/>
            <a:ext cx="642771" cy="276999"/>
          </a:xfrm>
          <a:prstGeom prst="rect">
            <a:avLst/>
          </a:prstGeom>
          <a:noFill/>
        </p:spPr>
        <p:txBody>
          <a:bodyPr wrap="square">
            <a:spAutoFit/>
          </a:bodyPr>
          <a:lstStyle/>
          <a:p>
            <a:pPr algn="ctr">
              <a:lnSpc>
                <a:spcPct val="100000"/>
              </a:lnSpc>
            </a:pPr>
            <a:r>
              <a:rPr lang="en-US" sz="1200" b="1" i="0" dirty="0">
                <a:solidFill>
                  <a:srgbClr val="202124"/>
                </a:solidFill>
                <a:effectLst/>
                <a:latin typeface="+mn-lt"/>
              </a:rPr>
              <a:t>2020</a:t>
            </a:r>
          </a:p>
        </p:txBody>
      </p:sp>
      <p:sp>
        <p:nvSpPr>
          <p:cNvPr id="70" name="TextBox 69">
            <a:extLst>
              <a:ext uri="{FF2B5EF4-FFF2-40B4-BE49-F238E27FC236}">
                <a16:creationId xmlns:a16="http://schemas.microsoft.com/office/drawing/2014/main" id="{204609E4-3BBB-4D75-A4DA-1DB8F22CEA2F}"/>
              </a:ext>
            </a:extLst>
          </p:cNvPr>
          <p:cNvSpPr txBox="1"/>
          <p:nvPr/>
        </p:nvSpPr>
        <p:spPr>
          <a:xfrm>
            <a:off x="4209739" y="3450967"/>
            <a:ext cx="642771" cy="276999"/>
          </a:xfrm>
          <a:prstGeom prst="rect">
            <a:avLst/>
          </a:prstGeom>
          <a:noFill/>
        </p:spPr>
        <p:txBody>
          <a:bodyPr wrap="square">
            <a:spAutoFit/>
          </a:bodyPr>
          <a:lstStyle/>
          <a:p>
            <a:pPr algn="ctr">
              <a:lnSpc>
                <a:spcPct val="100000"/>
              </a:lnSpc>
            </a:pPr>
            <a:r>
              <a:rPr lang="en-US" sz="1200" b="1" i="0" dirty="0">
                <a:solidFill>
                  <a:srgbClr val="202124"/>
                </a:solidFill>
                <a:effectLst/>
                <a:latin typeface="+mn-lt"/>
              </a:rPr>
              <a:t>2005</a:t>
            </a:r>
          </a:p>
        </p:txBody>
      </p:sp>
      <p:sp>
        <p:nvSpPr>
          <p:cNvPr id="73" name="TextBox 72">
            <a:extLst>
              <a:ext uri="{FF2B5EF4-FFF2-40B4-BE49-F238E27FC236}">
                <a16:creationId xmlns:a16="http://schemas.microsoft.com/office/drawing/2014/main" id="{E13A1648-73A7-41BB-A0BB-CFE786FEB8A9}"/>
              </a:ext>
            </a:extLst>
          </p:cNvPr>
          <p:cNvSpPr txBox="1"/>
          <p:nvPr/>
        </p:nvSpPr>
        <p:spPr>
          <a:xfrm>
            <a:off x="4035360" y="1884700"/>
            <a:ext cx="4323108" cy="523220"/>
          </a:xfrm>
          <a:prstGeom prst="rect">
            <a:avLst/>
          </a:prstGeom>
          <a:noFill/>
        </p:spPr>
        <p:txBody>
          <a:bodyPr wrap="square">
            <a:spAutoFit/>
          </a:bodyPr>
          <a:lstStyle/>
          <a:p>
            <a:pPr algn="ctr">
              <a:lnSpc>
                <a:spcPct val="100000"/>
              </a:lnSpc>
            </a:pPr>
            <a:r>
              <a:rPr lang="da-DK" sz="1200" dirty="0"/>
              <a:t>Pixel-wise Theil-sen regression and Mann-</a:t>
            </a:r>
            <a:r>
              <a:rPr lang="da-DK" sz="1200" dirty="0" err="1"/>
              <a:t>Kendall</a:t>
            </a:r>
            <a:r>
              <a:rPr lang="da-DK" sz="1200" dirty="0"/>
              <a:t> trend test (10.645.135 pixels) – </a:t>
            </a:r>
            <a:r>
              <a:rPr lang="da-DK" sz="1600" b="1" u="sng" dirty="0" err="1"/>
              <a:t>Wetland</a:t>
            </a:r>
            <a:r>
              <a:rPr lang="da-DK" sz="1600" b="1" u="sng" dirty="0"/>
              <a:t> </a:t>
            </a:r>
            <a:r>
              <a:rPr lang="da-DK" sz="1600" b="1" u="sng" dirty="0" err="1"/>
              <a:t>areas</a:t>
            </a:r>
            <a:endParaRPr lang="da-DK" sz="1200" b="1" u="sng" dirty="0"/>
          </a:p>
        </p:txBody>
      </p:sp>
      <p:cxnSp>
        <p:nvCxnSpPr>
          <p:cNvPr id="1030" name="Straight Connector 1029">
            <a:extLst>
              <a:ext uri="{FF2B5EF4-FFF2-40B4-BE49-F238E27FC236}">
                <a16:creationId xmlns:a16="http://schemas.microsoft.com/office/drawing/2014/main" id="{F409AA7E-74DE-4386-85A9-1549DF260929}"/>
              </a:ext>
            </a:extLst>
          </p:cNvPr>
          <p:cNvCxnSpPr>
            <a:cxnSpLocks/>
            <a:stCxn id="1025" idx="0"/>
            <a:endCxn id="1025" idx="25"/>
          </p:cNvCxnSpPr>
          <p:nvPr/>
        </p:nvCxnSpPr>
        <p:spPr bwMode="auto">
          <a:xfrm flipV="1">
            <a:off x="4584221" y="2650558"/>
            <a:ext cx="2136238" cy="549752"/>
          </a:xfrm>
          <a:prstGeom prst="line">
            <a:avLst/>
          </a:prstGeom>
          <a:solidFill>
            <a:schemeClr val="accent2"/>
          </a:solidFill>
          <a:ln w="19050" cap="flat" cmpd="sng" algn="ctr">
            <a:solidFill>
              <a:schemeClr val="tx1">
                <a:lumMod val="65000"/>
                <a:lumOff val="35000"/>
              </a:schemeClr>
            </a:solidFill>
            <a:prstDash val="sysDash"/>
            <a:round/>
            <a:headEnd type="none" w="med" len="med"/>
            <a:tailEnd type="none" w="med" len="med"/>
          </a:ln>
          <a:effectLst/>
        </p:spPr>
      </p:cxnSp>
      <p:sp>
        <p:nvSpPr>
          <p:cNvPr id="1032" name="TextBox 1031">
            <a:extLst>
              <a:ext uri="{FF2B5EF4-FFF2-40B4-BE49-F238E27FC236}">
                <a16:creationId xmlns:a16="http://schemas.microsoft.com/office/drawing/2014/main" id="{8B4573DA-40E5-4639-A21E-0173272D6CF3}"/>
              </a:ext>
            </a:extLst>
          </p:cNvPr>
          <p:cNvSpPr txBox="1"/>
          <p:nvPr/>
        </p:nvSpPr>
        <p:spPr>
          <a:xfrm>
            <a:off x="6995869" y="2724557"/>
            <a:ext cx="903420" cy="461665"/>
          </a:xfrm>
          <a:prstGeom prst="rect">
            <a:avLst/>
          </a:prstGeom>
          <a:noFill/>
        </p:spPr>
        <p:txBody>
          <a:bodyPr wrap="square">
            <a:spAutoFit/>
          </a:bodyPr>
          <a:lstStyle>
            <a:defPPr>
              <a:defRPr lang="en-US"/>
            </a:defPPr>
            <a:lvl1pPr>
              <a:lnSpc>
                <a:spcPct val="100000"/>
              </a:lnSpc>
              <a:defRPr sz="1400"/>
            </a:lvl1pPr>
          </a:lstStyle>
          <a:p>
            <a:r>
              <a:rPr lang="en-US" sz="1200" dirty="0"/>
              <a:t>Slope</a:t>
            </a:r>
          </a:p>
          <a:p>
            <a:r>
              <a:rPr lang="en-US" sz="1200" dirty="0"/>
              <a:t>P-value</a:t>
            </a:r>
            <a:endParaRPr lang="da-DK" sz="1200" dirty="0"/>
          </a:p>
        </p:txBody>
      </p:sp>
      <p:cxnSp>
        <p:nvCxnSpPr>
          <p:cNvPr id="1034" name="Connector: Curved 1033">
            <a:extLst>
              <a:ext uri="{FF2B5EF4-FFF2-40B4-BE49-F238E27FC236}">
                <a16:creationId xmlns:a16="http://schemas.microsoft.com/office/drawing/2014/main" id="{C34A782A-00E4-457D-A5FB-117845926FD5}"/>
              </a:ext>
            </a:extLst>
          </p:cNvPr>
          <p:cNvCxnSpPr>
            <a:cxnSpLocks/>
            <a:stCxn id="73" idx="2"/>
            <a:endCxn id="1025" idx="4"/>
          </p:cNvCxnSpPr>
          <p:nvPr/>
        </p:nvCxnSpPr>
        <p:spPr bwMode="auto">
          <a:xfrm rot="5400000">
            <a:off x="5323359" y="2143503"/>
            <a:ext cx="609139" cy="1137973"/>
          </a:xfrm>
          <a:prstGeom prst="curvedConnector4">
            <a:avLst>
              <a:gd name="adj1" fmla="val 19568"/>
              <a:gd name="adj2" fmla="val 118617"/>
            </a:avLst>
          </a:prstGeom>
          <a:solidFill>
            <a:schemeClr val="accent2"/>
          </a:solidFill>
          <a:ln w="38100" cap="flat" cmpd="sng" algn="ctr">
            <a:solidFill>
              <a:srgbClr val="00823B"/>
            </a:solidFill>
            <a:prstDash val="solid"/>
            <a:round/>
            <a:headEnd type="none" w="med" len="med"/>
            <a:tailEnd type="triangle"/>
          </a:ln>
          <a:effectLst/>
        </p:spPr>
      </p:cxnSp>
      <p:sp>
        <p:nvSpPr>
          <p:cNvPr id="1039" name="Arrow: Right 1038">
            <a:extLst>
              <a:ext uri="{FF2B5EF4-FFF2-40B4-BE49-F238E27FC236}">
                <a16:creationId xmlns:a16="http://schemas.microsoft.com/office/drawing/2014/main" id="{F2AE1D21-43D1-4C87-ABF9-491614D5FEEC}"/>
              </a:ext>
            </a:extLst>
          </p:cNvPr>
          <p:cNvSpPr/>
          <p:nvPr/>
        </p:nvSpPr>
        <p:spPr bwMode="auto">
          <a:xfrm>
            <a:off x="6728589" y="2838549"/>
            <a:ext cx="291416" cy="264412"/>
          </a:xfrm>
          <a:prstGeom prst="rightArrow">
            <a:avLst/>
          </a:prstGeom>
          <a:solidFill>
            <a:schemeClr val="bg1">
              <a:lumMod val="75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400" b="0" i="0" u="none" strike="noStrike" cap="none" normalizeH="0" baseline="0" dirty="0" err="1">
              <a:ln>
                <a:noFill/>
              </a:ln>
              <a:solidFill>
                <a:schemeClr val="bg1"/>
              </a:solidFill>
              <a:effectLst/>
              <a:latin typeface="AU Passata" pitchFamily="34" charset="0"/>
            </a:endParaRPr>
          </a:p>
        </p:txBody>
      </p:sp>
      <p:sp>
        <p:nvSpPr>
          <p:cNvPr id="1054" name="Rectangle: Rounded Corners 1053">
            <a:extLst>
              <a:ext uri="{FF2B5EF4-FFF2-40B4-BE49-F238E27FC236}">
                <a16:creationId xmlns:a16="http://schemas.microsoft.com/office/drawing/2014/main" id="{57CE1729-A3D9-4225-9CB7-13B87234FB90}"/>
              </a:ext>
            </a:extLst>
          </p:cNvPr>
          <p:cNvSpPr/>
          <p:nvPr/>
        </p:nvSpPr>
        <p:spPr bwMode="auto">
          <a:xfrm>
            <a:off x="5398492" y="4157822"/>
            <a:ext cx="3070525" cy="1281586"/>
          </a:xfrm>
          <a:prstGeom prst="roundRect">
            <a:avLst>
              <a:gd name="adj" fmla="val 9251"/>
            </a:avLst>
          </a:prstGeom>
          <a:noFill/>
          <a:ln>
            <a:solidFill>
              <a:schemeClr val="tx1"/>
            </a:solidFill>
          </a:ln>
        </p:spPr>
        <p:txBody>
          <a:bodyPr wrap="square" lIns="0" tIns="0" rIns="0" bIns="0" rtlCol="0">
            <a:spAutoFit/>
          </a:bodyPr>
          <a:lstStyle/>
          <a:p>
            <a:pPr algn="ctr">
              <a:lnSpc>
                <a:spcPct val="95000"/>
              </a:lnSpc>
            </a:pPr>
            <a:r>
              <a:rPr lang="en-US" sz="1400" b="1" dirty="0">
                <a:latin typeface="+mn-lt"/>
              </a:rPr>
              <a:t>NDVI slope classification</a:t>
            </a:r>
          </a:p>
          <a:p>
            <a:pPr marL="324000" lvl="1">
              <a:lnSpc>
                <a:spcPct val="95000"/>
              </a:lnSpc>
            </a:pPr>
            <a:r>
              <a:rPr lang="en-US" sz="1200" dirty="0">
                <a:latin typeface="+mn-lt"/>
              </a:rPr>
              <a:t>N1: Slope&lt;0 &amp; p-value&gt;0.1</a:t>
            </a:r>
          </a:p>
          <a:p>
            <a:pPr marL="324000" lvl="1">
              <a:lnSpc>
                <a:spcPct val="95000"/>
              </a:lnSpc>
            </a:pPr>
            <a:r>
              <a:rPr lang="en-US" sz="1200" dirty="0">
                <a:latin typeface="+mn-lt"/>
              </a:rPr>
              <a:t>N2: Slope&lt;0 &amp; 0.05&lt;p-value≤0.1</a:t>
            </a:r>
          </a:p>
          <a:p>
            <a:pPr marL="324000" lvl="1">
              <a:lnSpc>
                <a:spcPct val="95000"/>
              </a:lnSpc>
            </a:pPr>
            <a:r>
              <a:rPr lang="en-US" sz="1200" dirty="0">
                <a:latin typeface="+mn-lt"/>
              </a:rPr>
              <a:t>N3: Slope&lt;0 &amp; p-value ≤ 0.05</a:t>
            </a:r>
          </a:p>
          <a:p>
            <a:pPr marL="324000" lvl="1">
              <a:lnSpc>
                <a:spcPct val="95000"/>
              </a:lnSpc>
            </a:pPr>
            <a:r>
              <a:rPr lang="en-US" sz="1200" dirty="0">
                <a:latin typeface="+mn-lt"/>
              </a:rPr>
              <a:t>P1: Slope&gt;0 &amp; p-value&gt;0.1</a:t>
            </a:r>
          </a:p>
          <a:p>
            <a:pPr marL="324000" lvl="1">
              <a:lnSpc>
                <a:spcPct val="95000"/>
              </a:lnSpc>
            </a:pPr>
            <a:r>
              <a:rPr lang="en-US" sz="1200" dirty="0">
                <a:latin typeface="+mn-lt"/>
              </a:rPr>
              <a:t>P2: Slope&gt;0 &amp; 0.05&lt;p-value≤0.1</a:t>
            </a:r>
          </a:p>
          <a:p>
            <a:pPr marL="324000" lvl="1">
              <a:lnSpc>
                <a:spcPct val="95000"/>
              </a:lnSpc>
            </a:pPr>
            <a:r>
              <a:rPr lang="en-US" sz="1200" dirty="0">
                <a:latin typeface="+mn-lt"/>
              </a:rPr>
              <a:t>P3: Slope&gt;0 &amp; p-value&gt;0.05</a:t>
            </a:r>
            <a:endParaRPr lang="da-DK" sz="1200" dirty="0">
              <a:latin typeface="+mn-lt"/>
            </a:endParaRPr>
          </a:p>
        </p:txBody>
      </p:sp>
      <p:sp>
        <p:nvSpPr>
          <p:cNvPr id="1056" name="Rectangle: Rounded Corners 1055">
            <a:extLst>
              <a:ext uri="{FF2B5EF4-FFF2-40B4-BE49-F238E27FC236}">
                <a16:creationId xmlns:a16="http://schemas.microsoft.com/office/drawing/2014/main" id="{247106B9-94C6-4B04-AE7E-EFC58E1A1C40}"/>
              </a:ext>
            </a:extLst>
          </p:cNvPr>
          <p:cNvSpPr/>
          <p:nvPr/>
        </p:nvSpPr>
        <p:spPr bwMode="auto">
          <a:xfrm>
            <a:off x="3090220" y="4113741"/>
            <a:ext cx="1771926" cy="429137"/>
          </a:xfrm>
          <a:prstGeom prst="roundRect">
            <a:avLst>
              <a:gd name="adj" fmla="val 8254"/>
            </a:avLst>
          </a:prstGeom>
          <a:noFill/>
          <a:ln>
            <a:solidFill>
              <a:schemeClr val="tx1"/>
            </a:solidFill>
          </a:ln>
        </p:spPr>
        <p:txBody>
          <a:bodyPr wrap="square" lIns="0" tIns="0" rIns="0" bIns="0" rtlCol="0">
            <a:spAutoFit/>
          </a:bodyPr>
          <a:lstStyle/>
          <a:p>
            <a:pPr algn="ctr">
              <a:lnSpc>
                <a:spcPct val="95000"/>
              </a:lnSpc>
            </a:pPr>
            <a:r>
              <a:rPr lang="en-US" sz="1400" b="1" dirty="0">
                <a:latin typeface="+mn-lt"/>
              </a:rPr>
              <a:t>Land use transition matrix</a:t>
            </a:r>
          </a:p>
        </p:txBody>
      </p:sp>
      <p:sp>
        <p:nvSpPr>
          <p:cNvPr id="105" name="Rectangle: Rounded Corners 104">
            <a:extLst>
              <a:ext uri="{FF2B5EF4-FFF2-40B4-BE49-F238E27FC236}">
                <a16:creationId xmlns:a16="http://schemas.microsoft.com/office/drawing/2014/main" id="{9689FD93-9E97-4CCF-9ABB-85FEFF3BF84C}"/>
              </a:ext>
            </a:extLst>
          </p:cNvPr>
          <p:cNvSpPr/>
          <p:nvPr/>
        </p:nvSpPr>
        <p:spPr bwMode="auto">
          <a:xfrm>
            <a:off x="3363953" y="5648009"/>
            <a:ext cx="2942982" cy="598518"/>
          </a:xfrm>
          <a:prstGeom prst="roundRect">
            <a:avLst>
              <a:gd name="adj" fmla="val 12461"/>
            </a:avLst>
          </a:prstGeom>
          <a:noFill/>
          <a:ln>
            <a:solidFill>
              <a:schemeClr val="tx1"/>
            </a:solidFill>
          </a:ln>
        </p:spPr>
        <p:txBody>
          <a:bodyPr wrap="square" lIns="0" tIns="0" rIns="0" bIns="0" rtlCol="0">
            <a:spAutoFit/>
          </a:bodyPr>
          <a:lstStyle/>
          <a:p>
            <a:pPr algn="ctr">
              <a:lnSpc>
                <a:spcPct val="95000"/>
              </a:lnSpc>
            </a:pPr>
            <a:r>
              <a:rPr lang="en-US" sz="1400" b="1" dirty="0">
                <a:latin typeface="+mn-lt"/>
              </a:rPr>
              <a:t>Chi-square test </a:t>
            </a:r>
            <a:r>
              <a:rPr lang="en-US" sz="1200" dirty="0">
                <a:latin typeface="+mn-lt"/>
              </a:rPr>
              <a:t>– determine whether NDVI slope classes and land use transitions are likely to be related or not.</a:t>
            </a:r>
            <a:endParaRPr lang="da-DK" sz="1200" dirty="0">
              <a:latin typeface="+mn-lt"/>
            </a:endParaRPr>
          </a:p>
        </p:txBody>
      </p:sp>
      <p:cxnSp>
        <p:nvCxnSpPr>
          <p:cNvPr id="1062" name="Connector: Curved 1061">
            <a:extLst>
              <a:ext uri="{FF2B5EF4-FFF2-40B4-BE49-F238E27FC236}">
                <a16:creationId xmlns:a16="http://schemas.microsoft.com/office/drawing/2014/main" id="{D6DBC9BC-5678-4D52-827F-0CA13021303B}"/>
              </a:ext>
            </a:extLst>
          </p:cNvPr>
          <p:cNvCxnSpPr>
            <a:stCxn id="1056" idx="2"/>
            <a:endCxn id="105" idx="0"/>
          </p:cNvCxnSpPr>
          <p:nvPr/>
        </p:nvCxnSpPr>
        <p:spPr bwMode="auto">
          <a:xfrm rot="16200000" flipH="1">
            <a:off x="3853248" y="4665812"/>
            <a:ext cx="1105131" cy="859261"/>
          </a:xfrm>
          <a:prstGeom prst="curvedConnector3">
            <a:avLst/>
          </a:prstGeom>
          <a:solidFill>
            <a:schemeClr val="accent2"/>
          </a:solidFill>
          <a:ln w="38100" cap="flat" cmpd="sng" algn="ctr">
            <a:solidFill>
              <a:srgbClr val="00823B"/>
            </a:solidFill>
            <a:prstDash val="solid"/>
            <a:round/>
            <a:headEnd type="none" w="med" len="med"/>
            <a:tailEnd type="triangle"/>
          </a:ln>
          <a:effectLst/>
        </p:spPr>
      </p:cxnSp>
      <p:cxnSp>
        <p:nvCxnSpPr>
          <p:cNvPr id="1064" name="Connector: Curved 1063">
            <a:extLst>
              <a:ext uri="{FF2B5EF4-FFF2-40B4-BE49-F238E27FC236}">
                <a16:creationId xmlns:a16="http://schemas.microsoft.com/office/drawing/2014/main" id="{8172326D-42BE-490E-9C2E-0E9A32770940}"/>
              </a:ext>
            </a:extLst>
          </p:cNvPr>
          <p:cNvCxnSpPr>
            <a:stCxn id="1054" idx="1"/>
            <a:endCxn id="105" idx="0"/>
          </p:cNvCxnSpPr>
          <p:nvPr/>
        </p:nvCxnSpPr>
        <p:spPr bwMode="auto">
          <a:xfrm rot="10800000" flipV="1">
            <a:off x="4835444" y="4798615"/>
            <a:ext cx="563048" cy="849394"/>
          </a:xfrm>
          <a:prstGeom prst="curvedConnector2">
            <a:avLst/>
          </a:prstGeom>
          <a:solidFill>
            <a:schemeClr val="accent2"/>
          </a:solidFill>
          <a:ln w="38100" cap="flat" cmpd="sng" algn="ctr">
            <a:solidFill>
              <a:srgbClr val="00823B"/>
            </a:solidFill>
            <a:prstDash val="solid"/>
            <a:round/>
            <a:headEnd type="none" w="med" len="med"/>
            <a:tailEnd type="triangle"/>
          </a:ln>
          <a:effectLst/>
        </p:spPr>
      </p:cxnSp>
      <p:sp>
        <p:nvSpPr>
          <p:cNvPr id="1067" name="Arrow: Up-Down 1066">
            <a:extLst>
              <a:ext uri="{FF2B5EF4-FFF2-40B4-BE49-F238E27FC236}">
                <a16:creationId xmlns:a16="http://schemas.microsoft.com/office/drawing/2014/main" id="{7EB4E639-9623-4B90-BF3F-975932C74396}"/>
              </a:ext>
            </a:extLst>
          </p:cNvPr>
          <p:cNvSpPr/>
          <p:nvPr/>
        </p:nvSpPr>
        <p:spPr bwMode="auto">
          <a:xfrm>
            <a:off x="1486906" y="3369000"/>
            <a:ext cx="251252" cy="526740"/>
          </a:xfrm>
          <a:prstGeom prst="upDownArrow">
            <a:avLst/>
          </a:prstGeom>
          <a:solidFill>
            <a:schemeClr val="bg1">
              <a:lumMod val="75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nSpc>
                <a:spcPct val="95000"/>
              </a:lnSpc>
            </a:pPr>
            <a:endParaRPr lang="da-DK" sz="1600" dirty="0" err="1">
              <a:solidFill>
                <a:schemeClr val="bg1"/>
              </a:solidFill>
            </a:endParaRPr>
          </a:p>
        </p:txBody>
      </p:sp>
      <p:cxnSp>
        <p:nvCxnSpPr>
          <p:cNvPr id="1078" name="Connector: Curved 1077">
            <a:extLst>
              <a:ext uri="{FF2B5EF4-FFF2-40B4-BE49-F238E27FC236}">
                <a16:creationId xmlns:a16="http://schemas.microsoft.com/office/drawing/2014/main" id="{3AB42707-E3C4-4439-BAF2-5E8C780F102B}"/>
              </a:ext>
            </a:extLst>
          </p:cNvPr>
          <p:cNvCxnSpPr>
            <a:cxnSpLocks/>
            <a:stCxn id="1032" idx="2"/>
            <a:endCxn id="1054" idx="0"/>
          </p:cNvCxnSpPr>
          <p:nvPr/>
        </p:nvCxnSpPr>
        <p:spPr bwMode="auto">
          <a:xfrm rot="5400000">
            <a:off x="6704867" y="3415110"/>
            <a:ext cx="971600" cy="513824"/>
          </a:xfrm>
          <a:prstGeom prst="curvedConnector3">
            <a:avLst/>
          </a:prstGeom>
          <a:solidFill>
            <a:schemeClr val="accent2"/>
          </a:solidFill>
          <a:ln w="38100" cap="flat" cmpd="sng" algn="ctr">
            <a:solidFill>
              <a:srgbClr val="00823B"/>
            </a:solidFill>
            <a:prstDash val="solid"/>
            <a:round/>
            <a:headEnd type="none" w="med" len="med"/>
            <a:tailEnd type="triangle"/>
          </a:ln>
          <a:effectLst/>
        </p:spPr>
      </p:cxnSp>
      <p:pic>
        <p:nvPicPr>
          <p:cNvPr id="8" name="Picture 7" descr="Map&#10;&#10;Description automatically generated with medium confidence">
            <a:extLst>
              <a:ext uri="{FF2B5EF4-FFF2-40B4-BE49-F238E27FC236}">
                <a16:creationId xmlns:a16="http://schemas.microsoft.com/office/drawing/2014/main" id="{D399FA76-C5AE-4600-8E3A-B92A01E1FF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7081" y="152824"/>
            <a:ext cx="3055052" cy="2160000"/>
          </a:xfrm>
          <a:prstGeom prst="rect">
            <a:avLst/>
          </a:prstGeom>
        </p:spPr>
      </p:pic>
      <p:pic>
        <p:nvPicPr>
          <p:cNvPr id="13" name="Picture 12" descr="Map&#10;&#10;Description automatically generated with low confidence">
            <a:extLst>
              <a:ext uri="{FF2B5EF4-FFF2-40B4-BE49-F238E27FC236}">
                <a16:creationId xmlns:a16="http://schemas.microsoft.com/office/drawing/2014/main" id="{17895839-6E5A-4E87-AE6D-89AE55ADD5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4307" y="1220582"/>
            <a:ext cx="2698634" cy="1908000"/>
          </a:xfrm>
          <a:prstGeom prst="rect">
            <a:avLst/>
          </a:prstGeom>
        </p:spPr>
      </p:pic>
      <p:cxnSp>
        <p:nvCxnSpPr>
          <p:cNvPr id="18" name="Connector: Curved 17">
            <a:extLst>
              <a:ext uri="{FF2B5EF4-FFF2-40B4-BE49-F238E27FC236}">
                <a16:creationId xmlns:a16="http://schemas.microsoft.com/office/drawing/2014/main" id="{6ED173DA-9377-4BD8-8BCE-600D46DB3C21}"/>
              </a:ext>
            </a:extLst>
          </p:cNvPr>
          <p:cNvCxnSpPr>
            <a:cxnSpLocks/>
            <a:stCxn id="16" idx="3"/>
            <a:endCxn id="8" idx="1"/>
          </p:cNvCxnSpPr>
          <p:nvPr/>
        </p:nvCxnSpPr>
        <p:spPr bwMode="auto">
          <a:xfrm flipV="1">
            <a:off x="5858178" y="1232824"/>
            <a:ext cx="2978903" cy="384511"/>
          </a:xfrm>
          <a:prstGeom prst="curvedConnector3">
            <a:avLst>
              <a:gd name="adj1" fmla="val 73981"/>
            </a:avLst>
          </a:prstGeom>
          <a:solidFill>
            <a:schemeClr val="accent2"/>
          </a:solidFill>
          <a:ln w="38100" cap="flat" cmpd="sng" algn="ctr">
            <a:solidFill>
              <a:srgbClr val="00823B"/>
            </a:solidFill>
            <a:prstDash val="solid"/>
            <a:round/>
            <a:headEnd type="none" w="med" len="med"/>
            <a:tailEnd type="triangle"/>
          </a:ln>
          <a:effectLst/>
        </p:spPr>
      </p:cxnSp>
      <p:grpSp>
        <p:nvGrpSpPr>
          <p:cNvPr id="41" name="Group 40">
            <a:extLst>
              <a:ext uri="{FF2B5EF4-FFF2-40B4-BE49-F238E27FC236}">
                <a16:creationId xmlns:a16="http://schemas.microsoft.com/office/drawing/2014/main" id="{A702843D-69A2-4238-A2F2-0EAC2412CADF}"/>
              </a:ext>
            </a:extLst>
          </p:cNvPr>
          <p:cNvGrpSpPr/>
          <p:nvPr/>
        </p:nvGrpSpPr>
        <p:grpSpPr>
          <a:xfrm>
            <a:off x="9118108" y="3128582"/>
            <a:ext cx="3619483" cy="3253273"/>
            <a:chOff x="9409438" y="3128581"/>
            <a:chExt cx="3619483" cy="3253273"/>
          </a:xfrm>
        </p:grpSpPr>
        <p:sp>
          <p:nvSpPr>
            <p:cNvPr id="31" name="Flowchart: Data 30">
              <a:extLst>
                <a:ext uri="{FF2B5EF4-FFF2-40B4-BE49-F238E27FC236}">
                  <a16:creationId xmlns:a16="http://schemas.microsoft.com/office/drawing/2014/main" id="{69225A9C-7BDA-4BA6-BFCE-FE74394C4B4E}"/>
                </a:ext>
              </a:extLst>
            </p:cNvPr>
            <p:cNvSpPr/>
            <p:nvPr/>
          </p:nvSpPr>
          <p:spPr bwMode="auto">
            <a:xfrm rot="10800000">
              <a:off x="10754721" y="3789041"/>
              <a:ext cx="1316355" cy="1282398"/>
            </a:xfrm>
            <a:prstGeom prst="flowChartInputOutput">
              <a:avLst/>
            </a:prstGeom>
            <a:pattFill prst="lgGrid">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32" name="Flowchart: Data 31">
              <a:extLst>
                <a:ext uri="{FF2B5EF4-FFF2-40B4-BE49-F238E27FC236}">
                  <a16:creationId xmlns:a16="http://schemas.microsoft.com/office/drawing/2014/main" id="{C71B6422-73B6-4028-96B2-6289BD00E3A6}"/>
                </a:ext>
              </a:extLst>
            </p:cNvPr>
            <p:cNvSpPr/>
            <p:nvPr/>
          </p:nvSpPr>
          <p:spPr bwMode="auto">
            <a:xfrm rot="10800000">
              <a:off x="10602321" y="3921014"/>
              <a:ext cx="1316355" cy="1282398"/>
            </a:xfrm>
            <a:prstGeom prst="flowChartInputOutput">
              <a:avLst/>
            </a:prstGeom>
            <a:pattFill prst="lgGrid">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33" name="Flowchart: Data 32">
              <a:extLst>
                <a:ext uri="{FF2B5EF4-FFF2-40B4-BE49-F238E27FC236}">
                  <a16:creationId xmlns:a16="http://schemas.microsoft.com/office/drawing/2014/main" id="{D4DC74C8-68AE-4E43-8B7B-B6D0E69C0574}"/>
                </a:ext>
              </a:extLst>
            </p:cNvPr>
            <p:cNvSpPr/>
            <p:nvPr/>
          </p:nvSpPr>
          <p:spPr bwMode="auto">
            <a:xfrm rot="10800000">
              <a:off x="10461116" y="4073414"/>
              <a:ext cx="1316355" cy="1282398"/>
            </a:xfrm>
            <a:prstGeom prst="flowChartInputOutput">
              <a:avLst/>
            </a:prstGeom>
            <a:pattFill prst="lgGrid">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34" name="Flowchart: Data 33">
              <a:extLst>
                <a:ext uri="{FF2B5EF4-FFF2-40B4-BE49-F238E27FC236}">
                  <a16:creationId xmlns:a16="http://schemas.microsoft.com/office/drawing/2014/main" id="{7BACC1CF-0EE4-472A-A941-65973FEA7848}"/>
                </a:ext>
              </a:extLst>
            </p:cNvPr>
            <p:cNvSpPr/>
            <p:nvPr/>
          </p:nvSpPr>
          <p:spPr bwMode="auto">
            <a:xfrm rot="10800000">
              <a:off x="10319911" y="4225814"/>
              <a:ext cx="1316355" cy="1282398"/>
            </a:xfrm>
            <a:prstGeom prst="flowChartInputOutput">
              <a:avLst/>
            </a:prstGeom>
            <a:pattFill prst="lgGrid">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35" name="Flowchart: Data 34">
              <a:extLst>
                <a:ext uri="{FF2B5EF4-FFF2-40B4-BE49-F238E27FC236}">
                  <a16:creationId xmlns:a16="http://schemas.microsoft.com/office/drawing/2014/main" id="{65C9A24B-9990-4E2A-911E-B28E2AA2E10C}"/>
                </a:ext>
              </a:extLst>
            </p:cNvPr>
            <p:cNvSpPr/>
            <p:nvPr/>
          </p:nvSpPr>
          <p:spPr bwMode="auto">
            <a:xfrm rot="10800000">
              <a:off x="10178706" y="4389884"/>
              <a:ext cx="1316355" cy="1282398"/>
            </a:xfrm>
            <a:prstGeom prst="flowChartInputOutput">
              <a:avLst/>
            </a:prstGeom>
            <a:pattFill prst="lgGrid">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36" name="Flowchart: Data 35">
              <a:extLst>
                <a:ext uri="{FF2B5EF4-FFF2-40B4-BE49-F238E27FC236}">
                  <a16:creationId xmlns:a16="http://schemas.microsoft.com/office/drawing/2014/main" id="{AA885661-911C-4547-8E04-541EAD9CE11E}"/>
                </a:ext>
              </a:extLst>
            </p:cNvPr>
            <p:cNvSpPr/>
            <p:nvPr/>
          </p:nvSpPr>
          <p:spPr bwMode="auto">
            <a:xfrm rot="10800000">
              <a:off x="10020344" y="4526628"/>
              <a:ext cx="1316355" cy="1282398"/>
            </a:xfrm>
            <a:prstGeom prst="flowChartInputOutput">
              <a:avLst/>
            </a:prstGeom>
            <a:pattFill prst="lgGrid">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37" name="Flowchart: Data 36">
              <a:extLst>
                <a:ext uri="{FF2B5EF4-FFF2-40B4-BE49-F238E27FC236}">
                  <a16:creationId xmlns:a16="http://schemas.microsoft.com/office/drawing/2014/main" id="{2C4D6B2D-522F-4E6E-AEE8-81E93325C577}"/>
                </a:ext>
              </a:extLst>
            </p:cNvPr>
            <p:cNvSpPr/>
            <p:nvPr/>
          </p:nvSpPr>
          <p:spPr bwMode="auto">
            <a:xfrm rot="10800000">
              <a:off x="9860559" y="4683014"/>
              <a:ext cx="1316355" cy="1282398"/>
            </a:xfrm>
            <a:prstGeom prst="flowChartInputOutput">
              <a:avLst/>
            </a:prstGeom>
            <a:pattFill prst="lgGrid">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3" name="Flowchart: Data 52">
              <a:extLst>
                <a:ext uri="{FF2B5EF4-FFF2-40B4-BE49-F238E27FC236}">
                  <a16:creationId xmlns:a16="http://schemas.microsoft.com/office/drawing/2014/main" id="{73D3AABD-D15F-4251-AA16-F495D3C869B3}"/>
                </a:ext>
              </a:extLst>
            </p:cNvPr>
            <p:cNvSpPr/>
            <p:nvPr/>
          </p:nvSpPr>
          <p:spPr bwMode="auto">
            <a:xfrm rot="10800000">
              <a:off x="9716814" y="4824956"/>
              <a:ext cx="1316355" cy="1282398"/>
            </a:xfrm>
            <a:prstGeom prst="flowChartInputOutput">
              <a:avLst/>
            </a:prstGeom>
            <a:pattFill prst="lgGrid">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4" name="Flowchart: Data 53">
              <a:extLst>
                <a:ext uri="{FF2B5EF4-FFF2-40B4-BE49-F238E27FC236}">
                  <a16:creationId xmlns:a16="http://schemas.microsoft.com/office/drawing/2014/main" id="{59369A41-87E4-41A4-8AAF-BB52B09C9779}"/>
                </a:ext>
              </a:extLst>
            </p:cNvPr>
            <p:cNvSpPr/>
            <p:nvPr/>
          </p:nvSpPr>
          <p:spPr bwMode="auto">
            <a:xfrm rot="10800000">
              <a:off x="9563243" y="4962445"/>
              <a:ext cx="1316355" cy="1282398"/>
            </a:xfrm>
            <a:prstGeom prst="flowChartInputOutput">
              <a:avLst/>
            </a:prstGeom>
            <a:pattFill prst="lgGrid">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5" name="Flowchart: Data 54">
              <a:extLst>
                <a:ext uri="{FF2B5EF4-FFF2-40B4-BE49-F238E27FC236}">
                  <a16:creationId xmlns:a16="http://schemas.microsoft.com/office/drawing/2014/main" id="{1496C726-19E2-4088-910F-292EFC6BDAB1}"/>
                </a:ext>
              </a:extLst>
            </p:cNvPr>
            <p:cNvSpPr/>
            <p:nvPr/>
          </p:nvSpPr>
          <p:spPr bwMode="auto">
            <a:xfrm rot="10800000">
              <a:off x="9438366" y="5099456"/>
              <a:ext cx="1316355" cy="1282398"/>
            </a:xfrm>
            <a:prstGeom prst="flowChartInputOutput">
              <a:avLst/>
            </a:prstGeom>
            <a:pattFill prst="lgGrid">
              <a:fgClr>
                <a:schemeClr val="accent1"/>
              </a:fgClr>
              <a:bgClr>
                <a:schemeClr val="bg1"/>
              </a:bgClr>
            </a:patt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8" name="Rectangle 57">
              <a:extLst>
                <a:ext uri="{FF2B5EF4-FFF2-40B4-BE49-F238E27FC236}">
                  <a16:creationId xmlns:a16="http://schemas.microsoft.com/office/drawing/2014/main" id="{5FF346F3-9A2B-4E41-BADE-FE213FDCBDE2}"/>
                </a:ext>
              </a:extLst>
            </p:cNvPr>
            <p:cNvSpPr/>
            <p:nvPr/>
          </p:nvSpPr>
          <p:spPr bwMode="auto">
            <a:xfrm>
              <a:off x="9979903" y="5460651"/>
              <a:ext cx="72000" cy="72000"/>
            </a:xfrm>
            <a:prstGeom prst="rect">
              <a:avLst/>
            </a:prstGeom>
            <a:solidFill>
              <a:srgbClr val="FF0000"/>
            </a:solidFill>
            <a:ln w="1778"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34" name="TextBox 133">
              <a:extLst>
                <a:ext uri="{FF2B5EF4-FFF2-40B4-BE49-F238E27FC236}">
                  <a16:creationId xmlns:a16="http://schemas.microsoft.com/office/drawing/2014/main" id="{335BD8DD-1F77-4A1F-B28A-E6EC67251F00}"/>
                </a:ext>
              </a:extLst>
            </p:cNvPr>
            <p:cNvSpPr txBox="1"/>
            <p:nvPr/>
          </p:nvSpPr>
          <p:spPr>
            <a:xfrm rot="18907971">
              <a:off x="9409438" y="5710039"/>
              <a:ext cx="3619483" cy="276999"/>
            </a:xfrm>
            <a:prstGeom prst="rect">
              <a:avLst/>
            </a:prstGeom>
            <a:noFill/>
          </p:spPr>
          <p:txBody>
            <a:bodyPr wrap="square">
              <a:spAutoFit/>
            </a:bodyPr>
            <a:lstStyle>
              <a:defPPr>
                <a:defRPr lang="en-US"/>
              </a:defPPr>
              <a:lvl1pPr algn="ctr">
                <a:lnSpc>
                  <a:spcPct val="100000"/>
                </a:lnSpc>
                <a:defRPr sz="1600" b="1" i="0">
                  <a:solidFill>
                    <a:srgbClr val="202124"/>
                  </a:solidFill>
                  <a:effectLst/>
                  <a:latin typeface="+mn-lt"/>
                </a:defRPr>
              </a:lvl1pPr>
            </a:lstStyle>
            <a:p>
              <a:r>
                <a:rPr lang="en-US" sz="1200" dirty="0"/>
                <a:t>Annual NDVI time series (2005-2020)</a:t>
              </a:r>
              <a:endParaRPr lang="da-DK" sz="1200" dirty="0"/>
            </a:p>
          </p:txBody>
        </p:sp>
        <p:cxnSp>
          <p:nvCxnSpPr>
            <p:cNvPr id="27" name="Connector: Curved 26">
              <a:extLst>
                <a:ext uri="{FF2B5EF4-FFF2-40B4-BE49-F238E27FC236}">
                  <a16:creationId xmlns:a16="http://schemas.microsoft.com/office/drawing/2014/main" id="{AD089EFB-2D7E-4A1F-B23D-97211DA75212}"/>
                </a:ext>
              </a:extLst>
            </p:cNvPr>
            <p:cNvCxnSpPr>
              <a:cxnSpLocks/>
              <a:stCxn id="13" idx="2"/>
              <a:endCxn id="31" idx="4"/>
            </p:cNvCxnSpPr>
            <p:nvPr/>
          </p:nvCxnSpPr>
          <p:spPr bwMode="auto">
            <a:xfrm rot="16200000" flipH="1">
              <a:off x="10918696" y="3294839"/>
              <a:ext cx="660460" cy="327944"/>
            </a:xfrm>
            <a:prstGeom prst="curvedConnector3">
              <a:avLst/>
            </a:prstGeom>
            <a:solidFill>
              <a:schemeClr val="accent2"/>
            </a:solidFill>
            <a:ln w="38100" cap="flat" cmpd="sng" algn="ctr">
              <a:solidFill>
                <a:srgbClr val="00823B"/>
              </a:solidFill>
              <a:prstDash val="solid"/>
              <a:round/>
              <a:headEnd type="none" w="med" len="med"/>
              <a:tailEnd type="triangle"/>
            </a:ln>
            <a:effectLst/>
          </p:spPr>
        </p:cxnSp>
      </p:grpSp>
      <p:cxnSp>
        <p:nvCxnSpPr>
          <p:cNvPr id="1043" name="Connector: Curved 1042">
            <a:extLst>
              <a:ext uri="{FF2B5EF4-FFF2-40B4-BE49-F238E27FC236}">
                <a16:creationId xmlns:a16="http://schemas.microsoft.com/office/drawing/2014/main" id="{0801F6A1-9026-4300-9FE2-2EA2B227DFAD}"/>
              </a:ext>
            </a:extLst>
          </p:cNvPr>
          <p:cNvCxnSpPr>
            <a:cxnSpLocks/>
            <a:stCxn id="58" idx="1"/>
            <a:endCxn id="73" idx="3"/>
          </p:cNvCxnSpPr>
          <p:nvPr/>
        </p:nvCxnSpPr>
        <p:spPr bwMode="auto">
          <a:xfrm rot="10800000">
            <a:off x="8358469" y="2146310"/>
            <a:ext cx="1330105" cy="3350342"/>
          </a:xfrm>
          <a:prstGeom prst="curvedConnector3">
            <a:avLst>
              <a:gd name="adj1" fmla="val 50000"/>
            </a:avLst>
          </a:prstGeom>
          <a:solidFill>
            <a:schemeClr val="accent2"/>
          </a:solidFill>
          <a:ln w="38100" cap="flat" cmpd="sng" algn="ctr">
            <a:solidFill>
              <a:srgbClr val="00823B"/>
            </a:solidFill>
            <a:prstDash val="solid"/>
            <a:round/>
            <a:headEnd type="none" w="med" len="med"/>
            <a:tailEnd type="triangle"/>
          </a:ln>
          <a:effectLst/>
        </p:spPr>
      </p:cxnSp>
      <p:pic>
        <p:nvPicPr>
          <p:cNvPr id="6" name="Picture 2">
            <a:extLst>
              <a:ext uri="{FF2B5EF4-FFF2-40B4-BE49-F238E27FC236}">
                <a16:creationId xmlns:a16="http://schemas.microsoft.com/office/drawing/2014/main" id="{D27DE65E-5A07-4FFB-A641-63159A4383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95012" y="49909"/>
            <a:ext cx="664767" cy="7920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Qr code&#10;&#10;Description automatically generated">
            <a:extLst>
              <a:ext uri="{FF2B5EF4-FFF2-40B4-BE49-F238E27FC236}">
                <a16:creationId xmlns:a16="http://schemas.microsoft.com/office/drawing/2014/main" id="{2BE53419-52AE-42D6-BC4E-07B20015C1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99544" y="6086433"/>
            <a:ext cx="648072" cy="648072"/>
          </a:xfrm>
          <a:prstGeom prst="rect">
            <a:avLst/>
          </a:prstGeom>
        </p:spPr>
      </p:pic>
    </p:spTree>
    <p:custDataLst>
      <p:tags r:id="rId1"/>
    </p:custDataLst>
    <p:extLst>
      <p:ext uri="{BB962C8B-B14F-4D97-AF65-F5344CB8AC3E}">
        <p14:creationId xmlns:p14="http://schemas.microsoft.com/office/powerpoint/2010/main" val="353592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5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6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1025" grpId="0" animBg="1"/>
      <p:bldP spid="67" grpId="0"/>
      <p:bldP spid="68" grpId="0"/>
      <p:bldP spid="69" grpId="0"/>
      <p:bldP spid="70" grpId="0"/>
      <p:bldP spid="73" grpId="0"/>
      <p:bldP spid="1032" grpId="0"/>
      <p:bldP spid="1039" grpId="0" animBg="1"/>
      <p:bldP spid="1054" grpId="0" animBg="1"/>
      <p:bldP spid="1056" grpId="0" animBg="1"/>
      <p:bldP spid="105" grpId="0" animBg="1"/>
      <p:bldP spid="10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hart&#10;&#10;Description automatically generated with medium confidence">
            <a:extLst>
              <a:ext uri="{FF2B5EF4-FFF2-40B4-BE49-F238E27FC236}">
                <a16:creationId xmlns:a16="http://schemas.microsoft.com/office/drawing/2014/main" id="{924A2690-2FFD-451C-9CC6-8170C0038028}"/>
              </a:ext>
            </a:extLst>
          </p:cNvPr>
          <p:cNvPicPr>
            <a:picLocks noChangeAspect="1"/>
          </p:cNvPicPr>
          <p:nvPr/>
        </p:nvPicPr>
        <p:blipFill rotWithShape="1">
          <a:blip r:embed="rId3">
            <a:extLst>
              <a:ext uri="{28A0092B-C50C-407E-A947-70E740481C1C}">
                <a14:useLocalDpi xmlns:a14="http://schemas.microsoft.com/office/drawing/2010/main" val="0"/>
              </a:ext>
            </a:extLst>
          </a:blip>
          <a:srcRect l="43878" t="728" r="40836" b="4850"/>
          <a:stretch/>
        </p:blipFill>
        <p:spPr>
          <a:xfrm>
            <a:off x="9435687" y="336216"/>
            <a:ext cx="1888617" cy="6467422"/>
          </a:xfrm>
          <a:prstGeom prst="rect">
            <a:avLst/>
          </a:prstGeom>
        </p:spPr>
      </p:pic>
      <p:sp>
        <p:nvSpPr>
          <p:cNvPr id="2" name="Date Placeholder 1"/>
          <p:cNvSpPr>
            <a:spLocks noGrp="1"/>
          </p:cNvSpPr>
          <p:nvPr>
            <p:ph type="dt" sz="half" idx="13"/>
          </p:nvPr>
        </p:nvSpPr>
        <p:spPr/>
        <p:txBody>
          <a:bodyPr/>
          <a:lstStyle/>
          <a:p>
            <a:fld id="{EBD85B7D-E9A5-49E0-8ACF-AF93CE3E556F}" type="datetime1">
              <a:rPr lang="en-GB" smtClean="0"/>
              <a:t>17/05/2022</a:t>
            </a:fld>
            <a:r>
              <a:rPr lang="en-GB" dirty="0"/>
              <a:t>24/05/2022</a:t>
            </a:r>
          </a:p>
        </p:txBody>
      </p:sp>
      <p:pic>
        <p:nvPicPr>
          <p:cNvPr id="4" name="Picture 2">
            <a:extLst>
              <a:ext uri="{FF2B5EF4-FFF2-40B4-BE49-F238E27FC236}">
                <a16:creationId xmlns:a16="http://schemas.microsoft.com/office/drawing/2014/main" id="{C7D98222-DF25-48EE-91B1-D53AE467F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5012" y="49909"/>
            <a:ext cx="664767" cy="792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30CA6D2D-6145-4D25-9820-0CD3BB865DAA}"/>
              </a:ext>
            </a:extLst>
          </p:cNvPr>
          <p:cNvSpPr txBox="1">
            <a:spLocks/>
          </p:cNvSpPr>
          <p:nvPr/>
        </p:nvSpPr>
        <p:spPr>
          <a:xfrm>
            <a:off x="315913" y="228627"/>
            <a:ext cx="11556000" cy="752101"/>
          </a:xfrm>
          <a:prstGeom prst="rect">
            <a:avLst/>
          </a:prstGeom>
        </p:spPr>
        <p:txBody>
          <a:bodyPr/>
          <a:lst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pPr>
              <a:buFontTx/>
            </a:pPr>
            <a:r>
              <a:rPr lang="en-GB" kern="0" dirty="0"/>
              <a:t>findings</a:t>
            </a:r>
          </a:p>
        </p:txBody>
      </p:sp>
      <p:pic>
        <p:nvPicPr>
          <p:cNvPr id="11" name="Picture 10" descr="Diagram&#10;&#10;Description automatically generated with medium confidence">
            <a:extLst>
              <a:ext uri="{FF2B5EF4-FFF2-40B4-BE49-F238E27FC236}">
                <a16:creationId xmlns:a16="http://schemas.microsoft.com/office/drawing/2014/main" id="{E8E63400-A710-472E-85DD-8817AE673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37" y="1468195"/>
            <a:ext cx="6343591" cy="4485078"/>
          </a:xfrm>
          <a:prstGeom prst="rect">
            <a:avLst/>
          </a:prstGeom>
        </p:spPr>
      </p:pic>
      <p:pic>
        <p:nvPicPr>
          <p:cNvPr id="12" name="Picture 11" descr="Diagram&#10;&#10;Description automatically generated">
            <a:extLst>
              <a:ext uri="{FF2B5EF4-FFF2-40B4-BE49-F238E27FC236}">
                <a16:creationId xmlns:a16="http://schemas.microsoft.com/office/drawing/2014/main" id="{700A01ED-13A1-4DD3-B550-9AFE7BC8622D}"/>
              </a:ext>
            </a:extLst>
          </p:cNvPr>
          <p:cNvPicPr>
            <a:picLocks noChangeAspect="1"/>
          </p:cNvPicPr>
          <p:nvPr/>
        </p:nvPicPr>
        <p:blipFill rotWithShape="1">
          <a:blip r:embed="rId6">
            <a:extLst>
              <a:ext uri="{28A0092B-C50C-407E-A947-70E740481C1C}">
                <a14:useLocalDpi xmlns:a14="http://schemas.microsoft.com/office/drawing/2010/main" val="0"/>
              </a:ext>
            </a:extLst>
          </a:blip>
          <a:srcRect l="61673" t="63136" r="3908" b="6648"/>
          <a:stretch/>
        </p:blipFill>
        <p:spPr>
          <a:xfrm>
            <a:off x="5165130" y="4026897"/>
            <a:ext cx="2592288" cy="1609006"/>
          </a:xfrm>
          <a:prstGeom prst="rect">
            <a:avLst/>
          </a:prstGeom>
        </p:spPr>
      </p:pic>
      <p:sp>
        <p:nvSpPr>
          <p:cNvPr id="17" name="TextBox 16">
            <a:extLst>
              <a:ext uri="{FF2B5EF4-FFF2-40B4-BE49-F238E27FC236}">
                <a16:creationId xmlns:a16="http://schemas.microsoft.com/office/drawing/2014/main" id="{7565A6D3-EBCF-4E13-9413-6CE2371A992F}"/>
              </a:ext>
            </a:extLst>
          </p:cNvPr>
          <p:cNvSpPr txBox="1"/>
          <p:nvPr/>
        </p:nvSpPr>
        <p:spPr>
          <a:xfrm>
            <a:off x="7462564" y="539754"/>
            <a:ext cx="65" cy="233910"/>
          </a:xfrm>
          <a:prstGeom prst="rect">
            <a:avLst/>
          </a:prstGeom>
          <a:noFill/>
        </p:spPr>
        <p:txBody>
          <a:bodyPr wrap="none" lIns="0" tIns="0" rIns="0" bIns="0" rtlCol="0">
            <a:spAutoFit/>
          </a:bodyPr>
          <a:lstStyle/>
          <a:p>
            <a:pPr>
              <a:lnSpc>
                <a:spcPct val="95000"/>
              </a:lnSpc>
            </a:pPr>
            <a:endParaRPr lang="da-DK" sz="1600" dirty="0">
              <a:latin typeface="+mn-lt"/>
            </a:endParaRPr>
          </a:p>
        </p:txBody>
      </p:sp>
      <p:graphicFrame>
        <p:nvGraphicFramePr>
          <p:cNvPr id="18" name="Table 17">
            <a:extLst>
              <a:ext uri="{FF2B5EF4-FFF2-40B4-BE49-F238E27FC236}">
                <a16:creationId xmlns:a16="http://schemas.microsoft.com/office/drawing/2014/main" id="{948776A8-6F9E-46A5-93BF-C5CE08C3DD17}"/>
              </a:ext>
            </a:extLst>
          </p:cNvPr>
          <p:cNvGraphicFramePr>
            <a:graphicFrameLocks noGrp="1"/>
          </p:cNvGraphicFramePr>
          <p:nvPr>
            <p:extLst>
              <p:ext uri="{D42A27DB-BD31-4B8C-83A1-F6EECF244321}">
                <p14:modId xmlns:p14="http://schemas.microsoft.com/office/powerpoint/2010/main" val="4291507610"/>
              </p:ext>
            </p:extLst>
          </p:nvPr>
        </p:nvGraphicFramePr>
        <p:xfrm>
          <a:off x="8686700" y="155910"/>
          <a:ext cx="2199395" cy="6603330"/>
        </p:xfrm>
        <a:graphic>
          <a:graphicData uri="http://schemas.openxmlformats.org/drawingml/2006/table">
            <a:tbl>
              <a:tblPr/>
              <a:tblGrid>
                <a:gridCol w="822714">
                  <a:extLst>
                    <a:ext uri="{9D8B030D-6E8A-4147-A177-3AD203B41FA5}">
                      <a16:colId xmlns:a16="http://schemas.microsoft.com/office/drawing/2014/main" val="1731458888"/>
                    </a:ext>
                  </a:extLst>
                </a:gridCol>
                <a:gridCol w="224555">
                  <a:extLst>
                    <a:ext uri="{9D8B030D-6E8A-4147-A177-3AD203B41FA5}">
                      <a16:colId xmlns:a16="http://schemas.microsoft.com/office/drawing/2014/main" val="2335808651"/>
                    </a:ext>
                  </a:extLst>
                </a:gridCol>
                <a:gridCol w="224199">
                  <a:extLst>
                    <a:ext uri="{9D8B030D-6E8A-4147-A177-3AD203B41FA5}">
                      <a16:colId xmlns:a16="http://schemas.microsoft.com/office/drawing/2014/main" val="3644264597"/>
                    </a:ext>
                  </a:extLst>
                </a:gridCol>
                <a:gridCol w="224377">
                  <a:extLst>
                    <a:ext uri="{9D8B030D-6E8A-4147-A177-3AD203B41FA5}">
                      <a16:colId xmlns:a16="http://schemas.microsoft.com/office/drawing/2014/main" val="2520820902"/>
                    </a:ext>
                  </a:extLst>
                </a:gridCol>
                <a:gridCol w="224377">
                  <a:extLst>
                    <a:ext uri="{9D8B030D-6E8A-4147-A177-3AD203B41FA5}">
                      <a16:colId xmlns:a16="http://schemas.microsoft.com/office/drawing/2014/main" val="903607047"/>
                    </a:ext>
                  </a:extLst>
                </a:gridCol>
                <a:gridCol w="224377">
                  <a:extLst>
                    <a:ext uri="{9D8B030D-6E8A-4147-A177-3AD203B41FA5}">
                      <a16:colId xmlns:a16="http://schemas.microsoft.com/office/drawing/2014/main" val="2828456643"/>
                    </a:ext>
                  </a:extLst>
                </a:gridCol>
                <a:gridCol w="254796">
                  <a:extLst>
                    <a:ext uri="{9D8B030D-6E8A-4147-A177-3AD203B41FA5}">
                      <a16:colId xmlns:a16="http://schemas.microsoft.com/office/drawing/2014/main" val="22096205"/>
                    </a:ext>
                  </a:extLst>
                </a:gridCol>
              </a:tblGrid>
              <a:tr h="253483">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effectLst/>
                          <a:latin typeface="+mn-lt"/>
                        </a:rPr>
                        <a:t>N1</a:t>
                      </a:r>
                      <a:endParaRPr lang="da-DK" sz="1200" b="1"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effectLst/>
                          <a:latin typeface="+mn-lt"/>
                        </a:rPr>
                        <a:t>N2</a:t>
                      </a:r>
                      <a:endParaRPr lang="da-DK" sz="1200" b="1"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effectLst/>
                          <a:latin typeface="+mn-lt"/>
                        </a:rPr>
                        <a:t>N3</a:t>
                      </a:r>
                      <a:endParaRPr lang="da-DK" sz="1200" b="1"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effectLst/>
                          <a:latin typeface="+mn-lt"/>
                        </a:rPr>
                        <a:t>P1</a:t>
                      </a:r>
                      <a:endParaRPr lang="da-DK" sz="1200" b="1"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effectLst/>
                          <a:latin typeface="+mn-lt"/>
                        </a:rPr>
                        <a:t>P2</a:t>
                      </a:r>
                      <a:endParaRPr lang="da-DK" sz="1200" b="1"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effectLst/>
                          <a:latin typeface="+mn-lt"/>
                        </a:rPr>
                        <a:t>P3</a:t>
                      </a:r>
                      <a:endParaRPr lang="da-DK" sz="1200" b="1"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2998784"/>
                  </a:ext>
                </a:extLst>
              </a:tr>
              <a:tr h="253483">
                <a:tc>
                  <a:txBody>
                    <a:bodyPr/>
                    <a:lstStyle/>
                    <a:p>
                      <a:pPr algn="ctr" fontAlgn="b"/>
                      <a:r>
                        <a:rPr lang="da-DK" sz="1200" b="0" i="0" u="none" strike="noStrike" dirty="0" err="1">
                          <a:solidFill>
                            <a:srgbClr val="000000"/>
                          </a:solidFill>
                          <a:effectLst/>
                          <a:latin typeface="+mn-lt"/>
                        </a:rPr>
                        <a:t>FCr_Cr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4511729"/>
                  </a:ext>
                </a:extLst>
              </a:tr>
              <a:tr h="253483">
                <a:tc>
                  <a:txBody>
                    <a:bodyPr/>
                    <a:lstStyle/>
                    <a:p>
                      <a:pPr algn="ctr" fontAlgn="b"/>
                      <a:r>
                        <a:rPr lang="en-US" sz="1200" b="0" i="0" u="none" strike="noStrike" dirty="0">
                          <a:solidFill>
                            <a:srgbClr val="000000"/>
                          </a:solidFill>
                          <a:effectLst/>
                          <a:latin typeface="+mn-lt"/>
                        </a:rPr>
                        <a:t>F</a:t>
                      </a:r>
                      <a:r>
                        <a:rPr lang="da-DK" sz="1200" b="0" i="0" u="none" strike="noStrike" dirty="0" err="1">
                          <a:solidFill>
                            <a:srgbClr val="000000"/>
                          </a:solidFill>
                          <a:effectLst/>
                          <a:latin typeface="+mn-lt"/>
                        </a:rPr>
                        <a:t>Cr_Gr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823730"/>
                  </a:ext>
                </a:extLst>
              </a:tr>
              <a:tr h="253483">
                <a:tc>
                  <a:txBody>
                    <a:bodyPr/>
                    <a:lstStyle/>
                    <a:p>
                      <a:pPr algn="ctr" fontAlgn="b"/>
                      <a:r>
                        <a:rPr lang="en-US" sz="1200" b="0" i="0" u="none" strike="noStrike" dirty="0">
                          <a:solidFill>
                            <a:srgbClr val="000000"/>
                          </a:solidFill>
                          <a:effectLst/>
                          <a:latin typeface="+mn-lt"/>
                        </a:rPr>
                        <a:t>F</a:t>
                      </a:r>
                      <a:r>
                        <a:rPr lang="da-DK" sz="1200" b="0" i="0" u="none" strike="noStrike" dirty="0" err="1">
                          <a:solidFill>
                            <a:srgbClr val="000000"/>
                          </a:solidFill>
                          <a:effectLst/>
                          <a:latin typeface="+mn-lt"/>
                        </a:rPr>
                        <a:t>Cr_WPr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718406"/>
                  </a:ext>
                </a:extLst>
              </a:tr>
              <a:tr h="253483">
                <a:tc>
                  <a:txBody>
                    <a:bodyPr/>
                    <a:lstStyle/>
                    <a:p>
                      <a:pPr algn="ctr" fontAlgn="b"/>
                      <a:r>
                        <a:rPr lang="en-US" sz="1200" b="0" i="0" u="none" strike="noStrike" dirty="0">
                          <a:solidFill>
                            <a:srgbClr val="000000"/>
                          </a:solidFill>
                          <a:effectLst/>
                          <a:latin typeface="+mn-lt"/>
                        </a:rPr>
                        <a:t>F</a:t>
                      </a:r>
                      <a:r>
                        <a:rPr lang="da-DK" sz="1200" b="0" i="0" u="none" strike="noStrike" dirty="0" err="1">
                          <a:solidFill>
                            <a:srgbClr val="000000"/>
                          </a:solidFill>
                          <a:effectLst/>
                          <a:latin typeface="+mn-lt"/>
                        </a:rPr>
                        <a:t>Cr_WPm</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2185767"/>
                  </a:ext>
                </a:extLst>
              </a:tr>
              <a:tr h="253483">
                <a:tc>
                  <a:txBody>
                    <a:bodyPr/>
                    <a:lstStyle/>
                    <a:p>
                      <a:pPr algn="ctr" fontAlgn="b"/>
                      <a:r>
                        <a:rPr lang="da-DK" sz="1200" b="0" i="0" u="none" strike="noStrike" dirty="0" err="1">
                          <a:solidFill>
                            <a:srgbClr val="000000"/>
                          </a:solidFill>
                          <a:effectLst/>
                          <a:latin typeface="+mn-lt"/>
                        </a:rPr>
                        <a:t>FCr_F</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126962"/>
                  </a:ext>
                </a:extLst>
              </a:tr>
              <a:tr h="266255">
                <a:tc>
                  <a:txBody>
                    <a:bodyPr/>
                    <a:lstStyle/>
                    <a:p>
                      <a:pPr algn="ctr" fontAlgn="b"/>
                      <a:r>
                        <a:rPr lang="da-DK" sz="1200" b="0" i="0" u="none" strike="noStrike" dirty="0" err="1">
                          <a:solidFill>
                            <a:srgbClr val="000000"/>
                          </a:solidFill>
                          <a:effectLst/>
                          <a:latin typeface="+mn-lt"/>
                        </a:rPr>
                        <a:t>Cr_FCr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6526400"/>
                  </a:ext>
                </a:extLst>
              </a:tr>
              <a:tr h="253483">
                <a:tc>
                  <a:txBody>
                    <a:bodyPr/>
                    <a:lstStyle/>
                    <a:p>
                      <a:pPr algn="ctr" fontAlgn="b"/>
                      <a:r>
                        <a:rPr lang="da-DK" sz="1200" b="0" i="0" u="none" strike="noStrike" dirty="0" err="1">
                          <a:solidFill>
                            <a:srgbClr val="000000"/>
                          </a:solidFill>
                          <a:effectLst/>
                          <a:latin typeface="+mn-lt"/>
                        </a:rPr>
                        <a:t>Cr_Gr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3680039"/>
                  </a:ext>
                </a:extLst>
              </a:tr>
              <a:tr h="253483">
                <a:tc>
                  <a:txBody>
                    <a:bodyPr/>
                    <a:lstStyle/>
                    <a:p>
                      <a:pPr algn="ctr" fontAlgn="b"/>
                      <a:r>
                        <a:rPr lang="da-DK" sz="1200" b="0" i="0" u="none" strike="noStrike" dirty="0" err="1">
                          <a:solidFill>
                            <a:srgbClr val="000000"/>
                          </a:solidFill>
                          <a:effectLst/>
                          <a:latin typeface="+mn-lt"/>
                        </a:rPr>
                        <a:t>Cr_WPr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2334423"/>
                  </a:ext>
                </a:extLst>
              </a:tr>
              <a:tr h="253483">
                <a:tc>
                  <a:txBody>
                    <a:bodyPr/>
                    <a:lstStyle/>
                    <a:p>
                      <a:pPr algn="ctr" fontAlgn="b"/>
                      <a:r>
                        <a:rPr lang="da-DK" sz="1200" b="0" i="0" u="none" strike="noStrike" dirty="0" err="1">
                          <a:solidFill>
                            <a:srgbClr val="000000"/>
                          </a:solidFill>
                          <a:effectLst/>
                          <a:latin typeface="+mn-lt"/>
                        </a:rPr>
                        <a:t>Cr_WPm</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1066400"/>
                  </a:ext>
                </a:extLst>
              </a:tr>
              <a:tr h="253483">
                <a:tc>
                  <a:txBody>
                    <a:bodyPr/>
                    <a:lstStyle/>
                    <a:p>
                      <a:pPr algn="ctr" fontAlgn="b"/>
                      <a:r>
                        <a:rPr lang="da-DK" sz="1200" b="0" i="0" u="none" strike="noStrike" dirty="0" err="1">
                          <a:solidFill>
                            <a:srgbClr val="000000"/>
                          </a:solidFill>
                          <a:effectLst/>
                          <a:latin typeface="+mn-lt"/>
                        </a:rPr>
                        <a:t>Cr_F</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257341"/>
                  </a:ext>
                </a:extLst>
              </a:tr>
              <a:tr h="253483">
                <a:tc>
                  <a:txBody>
                    <a:bodyPr/>
                    <a:lstStyle/>
                    <a:p>
                      <a:pPr algn="ctr" fontAlgn="b"/>
                      <a:r>
                        <a:rPr lang="da-DK" sz="1200" b="0" i="0" u="none" strike="noStrike" dirty="0" err="1">
                          <a:solidFill>
                            <a:srgbClr val="000000"/>
                          </a:solidFill>
                          <a:effectLst/>
                          <a:latin typeface="+mn-lt"/>
                        </a:rPr>
                        <a:t>Gr_FCr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7938810"/>
                  </a:ext>
                </a:extLst>
              </a:tr>
              <a:tr h="253483">
                <a:tc>
                  <a:txBody>
                    <a:bodyPr/>
                    <a:lstStyle/>
                    <a:p>
                      <a:pPr algn="ctr" fontAlgn="b"/>
                      <a:r>
                        <a:rPr lang="da-DK" sz="1200" b="0" i="0" u="none" strike="noStrike" dirty="0" err="1">
                          <a:solidFill>
                            <a:srgbClr val="000000"/>
                          </a:solidFill>
                          <a:effectLst/>
                          <a:latin typeface="+mn-lt"/>
                        </a:rPr>
                        <a:t>Gr_Cr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4578625"/>
                  </a:ext>
                </a:extLst>
              </a:tr>
              <a:tr h="253483">
                <a:tc>
                  <a:txBody>
                    <a:bodyPr/>
                    <a:lstStyle/>
                    <a:p>
                      <a:pPr algn="ctr" fontAlgn="b"/>
                      <a:r>
                        <a:rPr lang="da-DK" sz="1200" b="0" i="0" u="none" strike="noStrike" dirty="0" err="1">
                          <a:solidFill>
                            <a:srgbClr val="000000"/>
                          </a:solidFill>
                          <a:effectLst/>
                          <a:latin typeface="+mn-lt"/>
                        </a:rPr>
                        <a:t>Gr_WPr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1210712"/>
                  </a:ext>
                </a:extLst>
              </a:tr>
              <a:tr h="253483">
                <a:tc>
                  <a:txBody>
                    <a:bodyPr/>
                    <a:lstStyle/>
                    <a:p>
                      <a:pPr algn="ctr" fontAlgn="b"/>
                      <a:r>
                        <a:rPr lang="da-DK" sz="1200" b="0" i="0" u="none" strike="noStrike" dirty="0" err="1">
                          <a:solidFill>
                            <a:srgbClr val="000000"/>
                          </a:solidFill>
                          <a:effectLst/>
                          <a:latin typeface="+mn-lt"/>
                        </a:rPr>
                        <a:t>Gr_WPm</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6859011"/>
                  </a:ext>
                </a:extLst>
              </a:tr>
              <a:tr h="253483">
                <a:tc>
                  <a:txBody>
                    <a:bodyPr/>
                    <a:lstStyle/>
                    <a:p>
                      <a:pPr algn="ctr" fontAlgn="b"/>
                      <a:r>
                        <a:rPr lang="da-DK" sz="1200" b="0" i="0" u="none" strike="noStrike" dirty="0" err="1">
                          <a:solidFill>
                            <a:srgbClr val="000000"/>
                          </a:solidFill>
                          <a:effectLst/>
                          <a:latin typeface="+mn-lt"/>
                        </a:rPr>
                        <a:t>Gr_F</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493919"/>
                  </a:ext>
                </a:extLst>
              </a:tr>
              <a:tr h="253483">
                <a:tc>
                  <a:txBody>
                    <a:bodyPr/>
                    <a:lstStyle/>
                    <a:p>
                      <a:pPr algn="ctr" fontAlgn="b"/>
                      <a:r>
                        <a:rPr lang="da-DK" sz="1200" b="0" i="0" u="none" strike="noStrike" dirty="0" err="1">
                          <a:solidFill>
                            <a:srgbClr val="000000"/>
                          </a:solidFill>
                          <a:effectLst/>
                          <a:latin typeface="+mn-lt"/>
                        </a:rPr>
                        <a:t>WPr_FCr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1059736"/>
                  </a:ext>
                </a:extLst>
              </a:tr>
              <a:tr h="253483">
                <a:tc>
                  <a:txBody>
                    <a:bodyPr/>
                    <a:lstStyle/>
                    <a:p>
                      <a:pPr algn="ctr" fontAlgn="b"/>
                      <a:r>
                        <a:rPr lang="da-DK" sz="1200" b="0" i="0" u="none" strike="noStrike" dirty="0" err="1">
                          <a:solidFill>
                            <a:srgbClr val="000000"/>
                          </a:solidFill>
                          <a:effectLst/>
                          <a:latin typeface="+mn-lt"/>
                        </a:rPr>
                        <a:t>WPr_Cr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5726560"/>
                  </a:ext>
                </a:extLst>
              </a:tr>
              <a:tr h="253483">
                <a:tc>
                  <a:txBody>
                    <a:bodyPr/>
                    <a:lstStyle/>
                    <a:p>
                      <a:pPr algn="ctr" fontAlgn="b"/>
                      <a:r>
                        <a:rPr lang="da-DK" sz="1200" b="0" i="0" u="none" strike="noStrike" dirty="0" err="1">
                          <a:solidFill>
                            <a:srgbClr val="000000"/>
                          </a:solidFill>
                          <a:effectLst/>
                          <a:latin typeface="+mn-lt"/>
                        </a:rPr>
                        <a:t>WPr_Gr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8121049"/>
                  </a:ext>
                </a:extLst>
              </a:tr>
              <a:tr h="253483">
                <a:tc>
                  <a:txBody>
                    <a:bodyPr/>
                    <a:lstStyle/>
                    <a:p>
                      <a:pPr algn="ctr" fontAlgn="b"/>
                      <a:r>
                        <a:rPr lang="da-DK" sz="1200" b="0" i="0" u="none" strike="noStrike" dirty="0" err="1">
                          <a:solidFill>
                            <a:srgbClr val="000000"/>
                          </a:solidFill>
                          <a:effectLst/>
                          <a:latin typeface="+mn-lt"/>
                        </a:rPr>
                        <a:t>WPr_WPm</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958054"/>
                  </a:ext>
                </a:extLst>
              </a:tr>
              <a:tr h="253483">
                <a:tc>
                  <a:txBody>
                    <a:bodyPr/>
                    <a:lstStyle/>
                    <a:p>
                      <a:pPr algn="ctr" fontAlgn="b"/>
                      <a:r>
                        <a:rPr lang="da-DK" sz="1200" b="0" i="0" u="none" strike="noStrike" dirty="0" err="1">
                          <a:solidFill>
                            <a:srgbClr val="000000"/>
                          </a:solidFill>
                          <a:effectLst/>
                          <a:latin typeface="+mn-lt"/>
                        </a:rPr>
                        <a:t>WPr_F</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117808"/>
                  </a:ext>
                </a:extLst>
              </a:tr>
              <a:tr h="253483">
                <a:tc>
                  <a:txBody>
                    <a:bodyPr/>
                    <a:lstStyle/>
                    <a:p>
                      <a:pPr algn="ctr" fontAlgn="b"/>
                      <a:r>
                        <a:rPr lang="da-DK" sz="1200" b="0" i="0" u="none" strike="noStrike" dirty="0" err="1">
                          <a:solidFill>
                            <a:srgbClr val="000000"/>
                          </a:solidFill>
                          <a:effectLst/>
                          <a:latin typeface="+mn-lt"/>
                        </a:rPr>
                        <a:t>F_FCr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4344618"/>
                  </a:ext>
                </a:extLst>
              </a:tr>
              <a:tr h="253483">
                <a:tc>
                  <a:txBody>
                    <a:bodyPr/>
                    <a:lstStyle/>
                    <a:p>
                      <a:pPr algn="ctr" fontAlgn="b"/>
                      <a:r>
                        <a:rPr lang="da-DK" sz="1200" b="0" i="0" u="none" strike="noStrike" dirty="0" err="1">
                          <a:solidFill>
                            <a:srgbClr val="000000"/>
                          </a:solidFill>
                          <a:effectLst/>
                          <a:latin typeface="+mn-lt"/>
                        </a:rPr>
                        <a:t>F_Cr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3396605"/>
                  </a:ext>
                </a:extLst>
              </a:tr>
              <a:tr h="253483">
                <a:tc>
                  <a:txBody>
                    <a:bodyPr/>
                    <a:lstStyle/>
                    <a:p>
                      <a:pPr algn="ctr" fontAlgn="b"/>
                      <a:r>
                        <a:rPr lang="da-DK" sz="1200" b="0" i="0" u="none" strike="noStrike" dirty="0" err="1">
                          <a:solidFill>
                            <a:srgbClr val="000000"/>
                          </a:solidFill>
                          <a:effectLst/>
                          <a:latin typeface="+mn-lt"/>
                        </a:rPr>
                        <a:t>F_Gr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1636900"/>
                  </a:ext>
                </a:extLst>
              </a:tr>
              <a:tr h="253483">
                <a:tc>
                  <a:txBody>
                    <a:bodyPr/>
                    <a:lstStyle/>
                    <a:p>
                      <a:pPr algn="ctr" fontAlgn="b"/>
                      <a:r>
                        <a:rPr lang="da-DK" sz="1200" b="0" i="0" u="none" strike="noStrike" dirty="0" err="1">
                          <a:solidFill>
                            <a:srgbClr val="000000"/>
                          </a:solidFill>
                          <a:effectLst/>
                          <a:latin typeface="+mn-lt"/>
                        </a:rPr>
                        <a:t>F_WPr</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1911745"/>
                  </a:ext>
                </a:extLst>
              </a:tr>
              <a:tr h="253483">
                <a:tc>
                  <a:txBody>
                    <a:bodyPr/>
                    <a:lstStyle/>
                    <a:p>
                      <a:pPr algn="ctr" fontAlgn="b"/>
                      <a:r>
                        <a:rPr lang="da-DK" sz="1200" b="0" i="0" u="none" strike="noStrike" dirty="0" err="1">
                          <a:solidFill>
                            <a:srgbClr val="000000"/>
                          </a:solidFill>
                          <a:effectLst/>
                          <a:latin typeface="+mn-lt"/>
                        </a:rPr>
                        <a:t>F_WPm</a:t>
                      </a:r>
                      <a:endParaRPr lang="da-DK"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da-DK" sz="1200" b="0" i="0" u="none" strike="noStrike" dirty="0">
                        <a:solidFill>
                          <a:srgbClr val="000000"/>
                        </a:solidFill>
                        <a:effectLst/>
                        <a:latin typeface="+mn-lt"/>
                      </a:endParaRPr>
                    </a:p>
                  </a:txBody>
                  <a:tcPr marL="6350" marR="6350" marT="6350" marB="0" anchor="b">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0471638"/>
                  </a:ext>
                </a:extLst>
              </a:tr>
            </a:tbl>
          </a:graphicData>
        </a:graphic>
      </p:graphicFrame>
      <p:sp>
        <p:nvSpPr>
          <p:cNvPr id="27" name="TextBox 26">
            <a:extLst>
              <a:ext uri="{FF2B5EF4-FFF2-40B4-BE49-F238E27FC236}">
                <a16:creationId xmlns:a16="http://schemas.microsoft.com/office/drawing/2014/main" id="{E473E50A-4AB3-42E0-A5B5-843FB56653CB}"/>
              </a:ext>
            </a:extLst>
          </p:cNvPr>
          <p:cNvSpPr txBox="1"/>
          <p:nvPr/>
        </p:nvSpPr>
        <p:spPr>
          <a:xfrm>
            <a:off x="4846646" y="179134"/>
            <a:ext cx="3977006" cy="461665"/>
          </a:xfrm>
          <a:prstGeom prst="rect">
            <a:avLst/>
          </a:prstGeom>
          <a:noFill/>
        </p:spPr>
        <p:txBody>
          <a:bodyPr wrap="square">
            <a:spAutoFit/>
          </a:bodyPr>
          <a:lstStyle/>
          <a:p>
            <a:pPr algn="ctr">
              <a:lnSpc>
                <a:spcPct val="100000"/>
              </a:lnSpc>
            </a:pPr>
            <a:r>
              <a:rPr lang="en-US" sz="1200" b="1" dirty="0">
                <a:solidFill>
                  <a:srgbClr val="021B34"/>
                </a:solidFill>
                <a:latin typeface="+mn-lt"/>
              </a:rPr>
              <a:t>The contribution (%) of a given cell to the total Chi-square score</a:t>
            </a:r>
            <a:endParaRPr lang="da-DK" sz="1200" b="1" dirty="0"/>
          </a:p>
        </p:txBody>
      </p:sp>
      <p:sp>
        <p:nvSpPr>
          <p:cNvPr id="28" name="TextBox 27">
            <a:extLst>
              <a:ext uri="{FF2B5EF4-FFF2-40B4-BE49-F238E27FC236}">
                <a16:creationId xmlns:a16="http://schemas.microsoft.com/office/drawing/2014/main" id="{E69BA860-9701-4501-9E9E-C22323219B58}"/>
              </a:ext>
            </a:extLst>
          </p:cNvPr>
          <p:cNvSpPr txBox="1"/>
          <p:nvPr/>
        </p:nvSpPr>
        <p:spPr>
          <a:xfrm>
            <a:off x="2692816" y="5889629"/>
            <a:ext cx="5993884" cy="246221"/>
          </a:xfrm>
          <a:prstGeom prst="rect">
            <a:avLst/>
          </a:prstGeom>
          <a:noFill/>
        </p:spPr>
        <p:txBody>
          <a:bodyPr wrap="square">
            <a:spAutoFit/>
          </a:bodyPr>
          <a:lstStyle/>
          <a:p>
            <a:pPr>
              <a:lnSpc>
                <a:spcPct val="100000"/>
              </a:lnSpc>
            </a:pPr>
            <a:r>
              <a:rPr lang="en-US" sz="1000" dirty="0" err="1">
                <a:solidFill>
                  <a:srgbClr val="021B34"/>
                </a:solidFill>
                <a:latin typeface="+mn-lt"/>
              </a:rPr>
              <a:t>FCr</a:t>
            </a:r>
            <a:r>
              <a:rPr lang="en-US" sz="1000" dirty="0">
                <a:solidFill>
                  <a:srgbClr val="021B34"/>
                </a:solidFill>
                <a:latin typeface="+mn-lt"/>
              </a:rPr>
              <a:t>: Tree crop, Cr: Cropland, Gr: Grassland, </a:t>
            </a:r>
            <a:r>
              <a:rPr lang="en-US" sz="1000" dirty="0" err="1">
                <a:solidFill>
                  <a:srgbClr val="021B34"/>
                </a:solidFill>
                <a:latin typeface="+mn-lt"/>
              </a:rPr>
              <a:t>WPr</a:t>
            </a:r>
            <a:r>
              <a:rPr lang="en-US" sz="1000" dirty="0">
                <a:solidFill>
                  <a:srgbClr val="021B34"/>
                </a:solidFill>
                <a:latin typeface="+mn-lt"/>
              </a:rPr>
              <a:t>: Periodic wetland, </a:t>
            </a:r>
            <a:r>
              <a:rPr lang="en-US" sz="1000" dirty="0" err="1">
                <a:solidFill>
                  <a:srgbClr val="021B34"/>
                </a:solidFill>
                <a:latin typeface="+mn-lt"/>
              </a:rPr>
              <a:t>WPm</a:t>
            </a:r>
            <a:r>
              <a:rPr lang="en-US" sz="1000" dirty="0">
                <a:solidFill>
                  <a:srgbClr val="021B34"/>
                </a:solidFill>
                <a:latin typeface="+mn-lt"/>
              </a:rPr>
              <a:t>: Permanent wetland, F: Forest</a:t>
            </a:r>
            <a:endParaRPr lang="da-DK" sz="1000" dirty="0"/>
          </a:p>
        </p:txBody>
      </p:sp>
      <p:sp>
        <p:nvSpPr>
          <p:cNvPr id="33" name="TextBox 32">
            <a:extLst>
              <a:ext uri="{FF2B5EF4-FFF2-40B4-BE49-F238E27FC236}">
                <a16:creationId xmlns:a16="http://schemas.microsoft.com/office/drawing/2014/main" id="{1479E56C-DD5E-431B-9D0F-01E674EB0323}"/>
              </a:ext>
            </a:extLst>
          </p:cNvPr>
          <p:cNvSpPr txBox="1"/>
          <p:nvPr/>
        </p:nvSpPr>
        <p:spPr>
          <a:xfrm rot="5400000">
            <a:off x="10658696" y="3466352"/>
            <a:ext cx="1584176" cy="233910"/>
          </a:xfrm>
          <a:prstGeom prst="rect">
            <a:avLst/>
          </a:prstGeom>
          <a:noFill/>
        </p:spPr>
        <p:txBody>
          <a:bodyPr wrap="square" lIns="0" tIns="0" rIns="0" bIns="0" rtlCol="0">
            <a:spAutoFit/>
          </a:bodyPr>
          <a:lstStyle/>
          <a:p>
            <a:pPr>
              <a:lnSpc>
                <a:spcPct val="95000"/>
              </a:lnSpc>
            </a:pPr>
            <a:r>
              <a:rPr lang="en-US" sz="1600" b="1" dirty="0">
                <a:latin typeface="+mn-lt"/>
              </a:rPr>
              <a:t>Contribution (%)</a:t>
            </a:r>
            <a:endParaRPr lang="da-DK" sz="1600" b="1" dirty="0">
              <a:latin typeface="+mn-lt"/>
            </a:endParaRPr>
          </a:p>
        </p:txBody>
      </p:sp>
      <p:sp>
        <p:nvSpPr>
          <p:cNvPr id="41" name="Rectangle: Rounded Corners 40">
            <a:extLst>
              <a:ext uri="{FF2B5EF4-FFF2-40B4-BE49-F238E27FC236}">
                <a16:creationId xmlns:a16="http://schemas.microsoft.com/office/drawing/2014/main" id="{C0BB0E59-52DE-4288-839A-8633A7C11959}"/>
              </a:ext>
            </a:extLst>
          </p:cNvPr>
          <p:cNvSpPr/>
          <p:nvPr/>
        </p:nvSpPr>
        <p:spPr bwMode="auto">
          <a:xfrm>
            <a:off x="6561528" y="1516676"/>
            <a:ext cx="2059484" cy="1314428"/>
          </a:xfrm>
          <a:prstGeom prst="roundRect">
            <a:avLst>
              <a:gd name="adj" fmla="val 4892"/>
            </a:avLst>
          </a:prstGeom>
          <a:solidFill>
            <a:schemeClr val="tx2">
              <a:lumMod val="10000"/>
              <a:lumOff val="90000"/>
            </a:schemeClr>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lnSpc>
                <a:spcPct val="100000"/>
              </a:lnSpc>
            </a:pPr>
            <a:r>
              <a:rPr lang="en-US" sz="1200" dirty="0"/>
              <a:t>The contribution of each cell to the total Chi-square score </a:t>
            </a:r>
            <a:r>
              <a:rPr lang="en-US" sz="1200" dirty="0">
                <a:sym typeface="Wingdings" panose="05000000000000000000" pitchFamily="2" charset="2"/>
              </a:rPr>
              <a:t></a:t>
            </a:r>
            <a:r>
              <a:rPr lang="en-US" sz="1200" dirty="0"/>
              <a:t> nature of the </a:t>
            </a:r>
            <a:r>
              <a:rPr lang="en-US" sz="1400" b="1" dirty="0"/>
              <a:t>dependency</a:t>
            </a:r>
            <a:r>
              <a:rPr lang="en-US" sz="1200" dirty="0"/>
              <a:t> between land-use changes and NDVI trends.</a:t>
            </a:r>
            <a:endParaRPr lang="da-DK" sz="1200" dirty="0"/>
          </a:p>
        </p:txBody>
      </p:sp>
      <p:sp>
        <p:nvSpPr>
          <p:cNvPr id="42" name="Rectangle: Rounded Corners 41">
            <a:extLst>
              <a:ext uri="{FF2B5EF4-FFF2-40B4-BE49-F238E27FC236}">
                <a16:creationId xmlns:a16="http://schemas.microsoft.com/office/drawing/2014/main" id="{89BB2467-44EC-4026-8DA8-AF7E13767830}"/>
              </a:ext>
            </a:extLst>
          </p:cNvPr>
          <p:cNvSpPr/>
          <p:nvPr/>
        </p:nvSpPr>
        <p:spPr bwMode="auto">
          <a:xfrm>
            <a:off x="6561528" y="3129737"/>
            <a:ext cx="2059484" cy="643434"/>
          </a:xfrm>
          <a:prstGeom prst="roundRect">
            <a:avLst>
              <a:gd name="adj" fmla="val 4892"/>
            </a:avLst>
          </a:prstGeom>
          <a:solidFill>
            <a:schemeClr val="tx2">
              <a:lumMod val="10000"/>
              <a:lumOff val="90000"/>
            </a:schemeClr>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lnSpc>
                <a:spcPct val="100000"/>
              </a:lnSpc>
            </a:pPr>
            <a:r>
              <a:rPr lang="en-US" sz="1200" dirty="0"/>
              <a:t>Cropland-Wetland Cropland-Forest</a:t>
            </a:r>
          </a:p>
          <a:p>
            <a:pPr algn="just">
              <a:lnSpc>
                <a:spcPct val="100000"/>
              </a:lnSpc>
            </a:pPr>
            <a:r>
              <a:rPr lang="en-US" sz="1200" dirty="0"/>
              <a:t>Grasslands-Wetlands</a:t>
            </a:r>
            <a:endParaRPr lang="da-DK" sz="1200" dirty="0"/>
          </a:p>
        </p:txBody>
      </p:sp>
      <p:sp>
        <p:nvSpPr>
          <p:cNvPr id="43" name="Rectangle: Rounded Corners 42">
            <a:extLst>
              <a:ext uri="{FF2B5EF4-FFF2-40B4-BE49-F238E27FC236}">
                <a16:creationId xmlns:a16="http://schemas.microsoft.com/office/drawing/2014/main" id="{69950186-6147-446F-9A72-91FA837FE71D}"/>
              </a:ext>
            </a:extLst>
          </p:cNvPr>
          <p:cNvSpPr/>
          <p:nvPr/>
        </p:nvSpPr>
        <p:spPr bwMode="auto">
          <a:xfrm>
            <a:off x="2359588" y="872678"/>
            <a:ext cx="4031231" cy="539525"/>
          </a:xfrm>
          <a:prstGeom prst="roundRect">
            <a:avLst>
              <a:gd name="adj" fmla="val 4892"/>
            </a:avLst>
          </a:prstGeom>
          <a:solidFill>
            <a:schemeClr val="tx2">
              <a:lumMod val="10000"/>
              <a:lumOff val="90000"/>
            </a:schemeClr>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just">
              <a:lnSpc>
                <a:spcPct val="100000"/>
              </a:lnSpc>
            </a:pPr>
            <a:r>
              <a:rPr lang="en-US" sz="1400" dirty="0">
                <a:solidFill>
                  <a:srgbClr val="021B34"/>
                </a:solidFill>
                <a:latin typeface="+mn-lt"/>
              </a:rPr>
              <a:t>A </a:t>
            </a:r>
            <a:r>
              <a:rPr lang="en-US" sz="1600" b="1" dirty="0">
                <a:solidFill>
                  <a:srgbClr val="021B34"/>
                </a:solidFill>
                <a:latin typeface="+mn-lt"/>
              </a:rPr>
              <a:t>significant association </a:t>
            </a:r>
            <a:r>
              <a:rPr lang="en-US" sz="1400" dirty="0">
                <a:solidFill>
                  <a:srgbClr val="021B34"/>
                </a:solidFill>
                <a:latin typeface="+mn-lt"/>
              </a:rPr>
              <a:t>between the categories of the two variables (p&lt;0.05).</a:t>
            </a:r>
            <a:endParaRPr lang="da-DK" sz="1400" dirty="0"/>
          </a:p>
        </p:txBody>
      </p:sp>
      <p:pic>
        <p:nvPicPr>
          <p:cNvPr id="44" name="Picture 43" descr="Qr code&#10;&#10;Description automatically generated">
            <a:extLst>
              <a:ext uri="{FF2B5EF4-FFF2-40B4-BE49-F238E27FC236}">
                <a16:creationId xmlns:a16="http://schemas.microsoft.com/office/drawing/2014/main" id="{AAE343D6-E2FB-4936-9268-212B43824F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2108" y="6143812"/>
            <a:ext cx="648072" cy="648072"/>
          </a:xfrm>
          <a:prstGeom prst="rect">
            <a:avLst/>
          </a:prstGeom>
        </p:spPr>
      </p:pic>
    </p:spTree>
    <p:extLst>
      <p:ext uri="{BB962C8B-B14F-4D97-AF65-F5344CB8AC3E}">
        <p14:creationId xmlns:p14="http://schemas.microsoft.com/office/powerpoint/2010/main" val="118615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62AABAF-FE54-486C-9A48-93C82D6F2F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0716" y="3933056"/>
            <a:ext cx="2238268" cy="26659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Qr code&#10;&#10;Description automatically generated">
            <a:extLst>
              <a:ext uri="{FF2B5EF4-FFF2-40B4-BE49-F238E27FC236}">
                <a16:creationId xmlns:a16="http://schemas.microsoft.com/office/drawing/2014/main" id="{D81A340A-F386-445C-9AF2-E480BFB55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2004" y="4328711"/>
            <a:ext cx="1874615" cy="1874615"/>
          </a:xfrm>
          <a:prstGeom prst="rect">
            <a:avLst/>
          </a:prstGeom>
        </p:spPr>
      </p:pic>
    </p:spTree>
    <p:custDataLst>
      <p:tags r:id="rId1"/>
    </p:custDataLst>
    <p:extLst>
      <p:ext uri="{BB962C8B-B14F-4D97-AF65-F5344CB8AC3E}">
        <p14:creationId xmlns:p14="http://schemas.microsoft.com/office/powerpoint/2010/main" val="213969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511916-CBCD-49C9-834A-69EADADEE820}"/>
              </a:ext>
            </a:extLst>
          </p:cNvPr>
          <p:cNvSpPr>
            <a:spLocks noGrp="1"/>
          </p:cNvSpPr>
          <p:nvPr>
            <p:ph type="dt" sz="half" idx="13"/>
          </p:nvPr>
        </p:nvSpPr>
        <p:spPr/>
        <p:txBody>
          <a:bodyPr/>
          <a:lstStyle/>
          <a:p>
            <a:fld id="{7B38D2F8-6AB5-4546-814B-DAF9700D7CB1}" type="datetime1">
              <a:rPr lang="en-GB" smtClean="0"/>
              <a:t>16/05/2022</a:t>
            </a:fld>
            <a:r>
              <a:rPr lang="en-GB"/>
              <a:t>24/05/2022</a:t>
            </a:r>
            <a:endParaRPr lang="en-GB" dirty="0"/>
          </a:p>
        </p:txBody>
      </p:sp>
      <p:sp>
        <p:nvSpPr>
          <p:cNvPr id="3" name="Text Placeholder 2">
            <a:extLst>
              <a:ext uri="{FF2B5EF4-FFF2-40B4-BE49-F238E27FC236}">
                <a16:creationId xmlns:a16="http://schemas.microsoft.com/office/drawing/2014/main" id="{4390F509-72CD-42CF-87D9-DA93D9C02786}"/>
              </a:ext>
            </a:extLst>
          </p:cNvPr>
          <p:cNvSpPr>
            <a:spLocks noGrp="1"/>
          </p:cNvSpPr>
          <p:nvPr>
            <p:ph type="body" sz="quarter" idx="16"/>
          </p:nvPr>
        </p:nvSpPr>
        <p:spPr/>
        <p:txBody>
          <a:bodyPr/>
          <a:lstStyle/>
          <a:p>
            <a:endParaRPr lang="da-DK" dirty="0"/>
          </a:p>
        </p:txBody>
      </p:sp>
      <p:pic>
        <p:nvPicPr>
          <p:cNvPr id="5" name="Picture 4" descr="A picture containing diagram&#10;&#10;Description automatically generated">
            <a:extLst>
              <a:ext uri="{FF2B5EF4-FFF2-40B4-BE49-F238E27FC236}">
                <a16:creationId xmlns:a16="http://schemas.microsoft.com/office/drawing/2014/main" id="{44FAD98C-36E6-4CF4-AF97-A960184B2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513" y="0"/>
            <a:ext cx="9699798" cy="6858000"/>
          </a:xfrm>
          <a:prstGeom prst="rect">
            <a:avLst/>
          </a:prstGeom>
        </p:spPr>
      </p:pic>
      <p:sp>
        <p:nvSpPr>
          <p:cNvPr id="7" name="TextBox 6">
            <a:extLst>
              <a:ext uri="{FF2B5EF4-FFF2-40B4-BE49-F238E27FC236}">
                <a16:creationId xmlns:a16="http://schemas.microsoft.com/office/drawing/2014/main" id="{3F7E96C6-FE7C-4CF2-9BC3-15E7E24E5CC1}"/>
              </a:ext>
            </a:extLst>
          </p:cNvPr>
          <p:cNvSpPr txBox="1"/>
          <p:nvPr/>
        </p:nvSpPr>
        <p:spPr>
          <a:xfrm>
            <a:off x="10934314" y="2780928"/>
            <a:ext cx="1103784" cy="276999"/>
          </a:xfrm>
          <a:prstGeom prst="rect">
            <a:avLst/>
          </a:prstGeom>
          <a:noFill/>
        </p:spPr>
        <p:txBody>
          <a:bodyPr wrap="square">
            <a:spAutoFit/>
          </a:bodyPr>
          <a:lstStyle/>
          <a:p>
            <a:pPr>
              <a:lnSpc>
                <a:spcPct val="100000"/>
              </a:lnSpc>
            </a:pPr>
            <a:r>
              <a:rPr lang="da-DK" sz="1200" b="0" i="0" u="none" strike="noStrike" dirty="0" err="1">
                <a:solidFill>
                  <a:srgbClr val="021B34"/>
                </a:solidFill>
                <a:effectLst/>
                <a:latin typeface="+mn-lt"/>
              </a:rPr>
              <a:t>contrib</a:t>
            </a:r>
            <a:r>
              <a:rPr lang="da-DK" sz="1200" b="0" i="0" u="none" strike="noStrike" dirty="0">
                <a:solidFill>
                  <a:srgbClr val="021B34"/>
                </a:solidFill>
                <a:effectLst/>
                <a:latin typeface="+mn-lt"/>
              </a:rPr>
              <a:t>=r2/</a:t>
            </a:r>
            <a:r>
              <a:rPr lang="el-GR" sz="1200" b="0" i="0" u="none" strike="noStrike" dirty="0">
                <a:solidFill>
                  <a:srgbClr val="021B34"/>
                </a:solidFill>
                <a:effectLst/>
                <a:latin typeface="+mn-lt"/>
              </a:rPr>
              <a:t>χ</a:t>
            </a:r>
            <a:r>
              <a:rPr lang="en-US" sz="1200" dirty="0">
                <a:solidFill>
                  <a:srgbClr val="021B34"/>
                </a:solidFill>
                <a:latin typeface="+mn-lt"/>
              </a:rPr>
              <a:t>2</a:t>
            </a:r>
            <a:endParaRPr lang="da-DK" sz="1200" dirty="0">
              <a:latin typeface="+mn-lt"/>
            </a:endParaRPr>
          </a:p>
        </p:txBody>
      </p:sp>
    </p:spTree>
    <p:extLst>
      <p:ext uri="{BB962C8B-B14F-4D97-AF65-F5344CB8AC3E}">
        <p14:creationId xmlns:p14="http://schemas.microsoft.com/office/powerpoint/2010/main" val="16192121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4745988"/>
</p:tagLst>
</file>

<file path=ppt/tags/tag2.xml><?xml version="1.0" encoding="utf-8"?>
<p:tagLst xmlns:a="http://schemas.openxmlformats.org/drawingml/2006/main" xmlns:r="http://schemas.openxmlformats.org/officeDocument/2006/relationships" xmlns:p="http://schemas.openxmlformats.org/presentationml/2006/main">
  <p:tag name="TEMPLAFYSLIDEID" val="636235437374902238"/>
</p:tagLst>
</file>

<file path=ppt/tags/tag3.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xml><?xml version="1.0" encoding="utf-8"?>
<p:tagLst xmlns:a="http://schemas.openxmlformats.org/drawingml/2006/main" xmlns:r="http://schemas.openxmlformats.org/officeDocument/2006/relationships" xmlns:p="http://schemas.openxmlformats.org/presentationml/2006/main">
  <p:tag name="TEMPLAFYSLIDEID" val="636235437375566864"/>
</p:tagLst>
</file>

<file path=ppt/theme/theme1.xml><?xml version="1.0" encoding="utf-8"?>
<a:theme xmlns:a="http://schemas.openxmlformats.org/drawingml/2006/main" name="AU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556</Words>
  <Application>Microsoft Office PowerPoint</Application>
  <PresentationFormat>Custom</PresentationFormat>
  <Paragraphs>83</Paragraphs>
  <Slides>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Georgia</vt:lpstr>
      <vt:lpstr>AU Peto</vt:lpstr>
      <vt:lpstr>Calibri</vt:lpstr>
      <vt:lpstr>AU Passata Light</vt:lpstr>
      <vt:lpstr>AU Passata</vt:lpstr>
      <vt:lpstr>Arial</vt:lpstr>
      <vt:lpstr>Wingdings 3</vt:lpstr>
      <vt:lpstr>AU 16:9</vt:lpstr>
      <vt:lpstr>Trends in vegetation changes over wetland areas in Denmark using remote sensing data</vt:lpstr>
      <vt:lpstr>Context</vt:lpstr>
      <vt:lpstr>MethoDS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2022-05-17T09:30:35Z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637669496530786275</vt:lpwstr>
  </property>
  <property fmtid="{D5CDD505-2E9C-101B-9397-08002B2CF9AE}" pid="60" name="TemplafyTimeStamp">
    <vt:lpwstr>2017-02-24T14:35:30.3621506Z</vt:lpwstr>
  </property>
  <property fmtid="{D5CDD505-2E9C-101B-9397-08002B2CF9AE}" pid="61" name="OfficeID">
    <vt:lpwstr>1115</vt:lpwstr>
  </property>
  <property fmtid="{D5CDD505-2E9C-101B-9397-08002B2CF9AE}" pid="62" name="colorthemechange">
    <vt:lpwstr>True</vt:lpwstr>
  </property>
</Properties>
</file>